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02E9F0-1F81-4E2E-9ECC-DFB1073FD5E0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E376B-F968-4C0F-99F3-810AAB20B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538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27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D6E04-3A2F-4B48-A297-666578EDF1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1846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0A8AA3-24E7-3746-9F33-C63FF2EB3C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6" cy="6905933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89921D-1EC9-144F-8E99-0EB7C12508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34" y="309034"/>
            <a:ext cx="4399692" cy="31875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933" b="0" cap="none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3211974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377">
          <p15:clr>
            <a:srgbClr val="FBAE40"/>
          </p15:clr>
        </p15:guide>
        <p15:guide id="5" pos="15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C57C712E-9FD4-C741-9256-8189D04DE72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4048524"/>
          </a:xfrm>
          <a:custGeom>
            <a:avLst/>
            <a:gdLst>
              <a:gd name="connsiteX0" fmla="*/ 0 w 9144000"/>
              <a:gd name="connsiteY0" fmla="*/ 0 h 3036393"/>
              <a:gd name="connsiteX1" fmla="*/ 9144000 w 9144000"/>
              <a:gd name="connsiteY1" fmla="*/ 0 h 3036393"/>
              <a:gd name="connsiteX2" fmla="*/ 9144000 w 9144000"/>
              <a:gd name="connsiteY2" fmla="*/ 11430 h 3036393"/>
              <a:gd name="connsiteX3" fmla="*/ 9144000 w 9144000"/>
              <a:gd name="connsiteY3" fmla="*/ 445770 h 3036393"/>
              <a:gd name="connsiteX4" fmla="*/ 9144000 w 9144000"/>
              <a:gd name="connsiteY4" fmla="*/ 3036393 h 3036393"/>
              <a:gd name="connsiteX5" fmla="*/ 487957 w 9144000"/>
              <a:gd name="connsiteY5" fmla="*/ 3036393 h 3036393"/>
              <a:gd name="connsiteX6" fmla="*/ 484073 w 9144000"/>
              <a:gd name="connsiteY6" fmla="*/ 3017154 h 3036393"/>
              <a:gd name="connsiteX7" fmla="*/ 371274 w 9144000"/>
              <a:gd name="connsiteY7" fmla="*/ 2942386 h 3036393"/>
              <a:gd name="connsiteX8" fmla="*/ 258475 w 9144000"/>
              <a:gd name="connsiteY8" fmla="*/ 3017154 h 3036393"/>
              <a:gd name="connsiteX9" fmla="*/ 254591 w 9144000"/>
              <a:gd name="connsiteY9" fmla="*/ 3036393 h 3036393"/>
              <a:gd name="connsiteX10" fmla="*/ 0 w 9144000"/>
              <a:gd name="connsiteY10" fmla="*/ 3036393 h 3036393"/>
              <a:gd name="connsiteX11" fmla="*/ 0 w 9144000"/>
              <a:gd name="connsiteY11" fmla="*/ 445770 h 3036393"/>
              <a:gd name="connsiteX12" fmla="*/ 0 w 9144000"/>
              <a:gd name="connsiteY12" fmla="*/ 11430 h 30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3036393">
                <a:moveTo>
                  <a:pt x="0" y="0"/>
                </a:moveTo>
                <a:lnTo>
                  <a:pt x="9144000" y="0"/>
                </a:lnTo>
                <a:lnTo>
                  <a:pt x="9144000" y="11430"/>
                </a:lnTo>
                <a:lnTo>
                  <a:pt x="9144000" y="445770"/>
                </a:lnTo>
                <a:lnTo>
                  <a:pt x="9144000" y="3036393"/>
                </a:lnTo>
                <a:lnTo>
                  <a:pt x="487957" y="3036393"/>
                </a:lnTo>
                <a:lnTo>
                  <a:pt x="484073" y="3017154"/>
                </a:lnTo>
                <a:cubicBezTo>
                  <a:pt x="465489" y="2973216"/>
                  <a:pt x="421982" y="2942386"/>
                  <a:pt x="371274" y="2942386"/>
                </a:cubicBezTo>
                <a:cubicBezTo>
                  <a:pt x="320567" y="2942386"/>
                  <a:pt x="277060" y="2973216"/>
                  <a:pt x="258475" y="3017154"/>
                </a:cubicBezTo>
                <a:lnTo>
                  <a:pt x="254591" y="3036393"/>
                </a:lnTo>
                <a:lnTo>
                  <a:pt x="0" y="3036393"/>
                </a:lnTo>
                <a:lnTo>
                  <a:pt x="0" y="445770"/>
                </a:lnTo>
                <a:lnTo>
                  <a:pt x="0" y="1143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2C863E-9299-BB48-A6C3-D5AE0EB6F8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568" y="5490681"/>
            <a:ext cx="11397565" cy="43357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067" b="0" cap="all" spc="6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SMALL DESCRIPTION HERE.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0A48BC1-947F-0F4C-923B-365C3863D8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567" y="4165378"/>
            <a:ext cx="11397565" cy="123168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733" b="1" i="0">
                <a:solidFill>
                  <a:srgbClr val="0332A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Add section title here.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515351-8C92-3A45-AB68-DC8902ABD0F2}"/>
              </a:ext>
            </a:extLst>
          </p:cNvPr>
          <p:cNvSpPr/>
          <p:nvPr userDrawn="1"/>
        </p:nvSpPr>
        <p:spPr>
          <a:xfrm>
            <a:off x="0" y="4038094"/>
            <a:ext cx="12192000" cy="63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23D05F-24D2-6F41-94CE-BAF43135F283}"/>
              </a:ext>
            </a:extLst>
          </p:cNvPr>
          <p:cNvGrpSpPr/>
          <p:nvPr userDrawn="1"/>
        </p:nvGrpSpPr>
        <p:grpSpPr>
          <a:xfrm>
            <a:off x="331807" y="3566020"/>
            <a:ext cx="326451" cy="1010296"/>
            <a:chOff x="248855" y="2970512"/>
            <a:chExt cx="244838" cy="7577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9EED61-84B5-6C4E-B0E1-C365E069D942}"/>
                </a:ext>
              </a:extLst>
            </p:cNvPr>
            <p:cNvSpPr/>
            <p:nvPr userDrawn="1"/>
          </p:nvSpPr>
          <p:spPr>
            <a:xfrm>
              <a:off x="248855" y="2970512"/>
              <a:ext cx="244838" cy="757722"/>
            </a:xfrm>
            <a:prstGeom prst="ellipse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309" tIns="71309" rIns="71309" bIns="7130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1095347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733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4162F12-DE16-0D41-8CC7-F9DEC7CF06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15712" y="3293811"/>
              <a:ext cx="111125" cy="111125"/>
            </a:xfrm>
            <a:prstGeom prst="rect">
              <a:avLst/>
            </a:prstGeom>
          </p:spPr>
        </p:pic>
      </p:grp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F5AD119-9E0C-7940-9261-A7DBF41C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696D095E-A72A-1A45-A566-FDD96161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2064" y="6400800"/>
            <a:ext cx="304800" cy="207264"/>
          </a:xfrm>
        </p:spPr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2B09E4-F243-074D-98E0-4B56389B3950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64C68EF-7B44-1442-A7E9-6AFC4F301F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0793" y="2102394"/>
            <a:ext cx="2782164" cy="2454789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18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2C27C-6F54-724B-BDC7-C0DE55E0A7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E446484C-54F3-B949-A74B-94F7129E7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41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717">
          <p15:clr>
            <a:srgbClr val="FBAE40"/>
          </p15:clr>
        </p15:guide>
        <p15:guide id="3" pos="551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9CA3D1BA-455E-E041-8D28-091026BE0BA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4048524"/>
          </a:xfrm>
          <a:custGeom>
            <a:avLst/>
            <a:gdLst>
              <a:gd name="connsiteX0" fmla="*/ 0 w 9144000"/>
              <a:gd name="connsiteY0" fmla="*/ 0 h 3036393"/>
              <a:gd name="connsiteX1" fmla="*/ 9144000 w 9144000"/>
              <a:gd name="connsiteY1" fmla="*/ 0 h 3036393"/>
              <a:gd name="connsiteX2" fmla="*/ 9144000 w 9144000"/>
              <a:gd name="connsiteY2" fmla="*/ 11430 h 3036393"/>
              <a:gd name="connsiteX3" fmla="*/ 9144000 w 9144000"/>
              <a:gd name="connsiteY3" fmla="*/ 445770 h 3036393"/>
              <a:gd name="connsiteX4" fmla="*/ 9144000 w 9144000"/>
              <a:gd name="connsiteY4" fmla="*/ 3036393 h 3036393"/>
              <a:gd name="connsiteX5" fmla="*/ 487957 w 9144000"/>
              <a:gd name="connsiteY5" fmla="*/ 3036393 h 3036393"/>
              <a:gd name="connsiteX6" fmla="*/ 484073 w 9144000"/>
              <a:gd name="connsiteY6" fmla="*/ 3017154 h 3036393"/>
              <a:gd name="connsiteX7" fmla="*/ 371274 w 9144000"/>
              <a:gd name="connsiteY7" fmla="*/ 2942386 h 3036393"/>
              <a:gd name="connsiteX8" fmla="*/ 258475 w 9144000"/>
              <a:gd name="connsiteY8" fmla="*/ 3017154 h 3036393"/>
              <a:gd name="connsiteX9" fmla="*/ 254591 w 9144000"/>
              <a:gd name="connsiteY9" fmla="*/ 3036393 h 3036393"/>
              <a:gd name="connsiteX10" fmla="*/ 0 w 9144000"/>
              <a:gd name="connsiteY10" fmla="*/ 3036393 h 3036393"/>
              <a:gd name="connsiteX11" fmla="*/ 0 w 9144000"/>
              <a:gd name="connsiteY11" fmla="*/ 445770 h 3036393"/>
              <a:gd name="connsiteX12" fmla="*/ 0 w 9144000"/>
              <a:gd name="connsiteY12" fmla="*/ 11430 h 3036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144000" h="3036393">
                <a:moveTo>
                  <a:pt x="0" y="0"/>
                </a:moveTo>
                <a:lnTo>
                  <a:pt x="9144000" y="0"/>
                </a:lnTo>
                <a:lnTo>
                  <a:pt x="9144000" y="11430"/>
                </a:lnTo>
                <a:lnTo>
                  <a:pt x="9144000" y="445770"/>
                </a:lnTo>
                <a:lnTo>
                  <a:pt x="9144000" y="3036393"/>
                </a:lnTo>
                <a:lnTo>
                  <a:pt x="487957" y="3036393"/>
                </a:lnTo>
                <a:lnTo>
                  <a:pt x="484073" y="3017154"/>
                </a:lnTo>
                <a:cubicBezTo>
                  <a:pt x="465489" y="2973216"/>
                  <a:pt x="421982" y="2942386"/>
                  <a:pt x="371274" y="2942386"/>
                </a:cubicBezTo>
                <a:cubicBezTo>
                  <a:pt x="320567" y="2942386"/>
                  <a:pt x="277060" y="2973216"/>
                  <a:pt x="258475" y="3017154"/>
                </a:cubicBezTo>
                <a:lnTo>
                  <a:pt x="254591" y="3036393"/>
                </a:lnTo>
                <a:lnTo>
                  <a:pt x="0" y="3036393"/>
                </a:lnTo>
                <a:lnTo>
                  <a:pt x="0" y="445770"/>
                </a:lnTo>
                <a:lnTo>
                  <a:pt x="0" y="11430"/>
                </a:lnTo>
                <a:close/>
              </a:path>
            </a:pathLst>
          </a:custGeom>
          <a:solidFill>
            <a:schemeClr val="tx1">
              <a:lumMod val="85000"/>
            </a:schemeClr>
          </a:solidFill>
        </p:spPr>
        <p:txBody>
          <a:bodyPr wrap="square"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784203" y="-129636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7067" y="2525485"/>
            <a:ext cx="10363200" cy="817072"/>
          </a:xfrm>
        </p:spPr>
        <p:txBody>
          <a:bodyPr anchor="b" anchorCtr="0">
            <a:noAutofit/>
          </a:bodyPr>
          <a:lstStyle>
            <a:lvl1pPr>
              <a:defRPr sz="58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Thanks message here.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CD866C-BC81-DC40-AB2D-4F7A6D9B500B}"/>
              </a:ext>
            </a:extLst>
          </p:cNvPr>
          <p:cNvSpPr/>
          <p:nvPr userDrawn="1"/>
        </p:nvSpPr>
        <p:spPr>
          <a:xfrm>
            <a:off x="0" y="3707568"/>
            <a:ext cx="12192000" cy="31504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109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74" y="9595"/>
            <a:ext cx="11630345" cy="731520"/>
          </a:xfrm>
        </p:spPr>
        <p:txBody>
          <a:bodyPr anchor="ctr">
            <a:normAutofit/>
          </a:bodyPr>
          <a:lstStyle>
            <a:lvl1pPr>
              <a:defRPr sz="2667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0EA4372-24C0-804F-A8B5-0C68AB9B7C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36916E84-B141-D044-9D94-02083F0D14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512064" y="6412100"/>
            <a:ext cx="187552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609585" rtl="0" eaLnBrk="1" latinLnBrk="0" hangingPunct="1"/>
            <a:fld id="{5E111098-A06F-4497-AF13-881B20A9FBC1}" type="slidenum">
              <a:rPr lang="en-US" sz="1200" b="1" kern="1200" smtClean="0">
                <a:solidFill>
                  <a:srgbClr val="00B140"/>
                </a:solidFill>
                <a:latin typeface="+mj-lt"/>
                <a:ea typeface="+mn-ea"/>
                <a:cs typeface="+mn-cs"/>
              </a:rPr>
              <a:pPr marL="0" algn="l" defTabSz="609585" rtl="0" eaLnBrk="1" latinLnBrk="0" hangingPunct="1"/>
              <a:t>‹#›</a:t>
            </a:fld>
            <a:endParaRPr lang="en-US" sz="1200" b="1" kern="1200" dirty="0">
              <a:solidFill>
                <a:srgbClr val="00B14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853440" y="6427488"/>
            <a:ext cx="55515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spc="267" dirty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rPr>
              <a:t>© 2019 | </a:t>
            </a:r>
            <a:r>
              <a:rPr kumimoji="0" lang="en-US" sz="1000" b="1" i="0" u="none" strike="noStrike" kern="1200" cap="none" spc="267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stronger foundation for gracious living</a:t>
            </a:r>
          </a:p>
        </p:txBody>
      </p:sp>
    </p:spTree>
    <p:extLst>
      <p:ext uri="{BB962C8B-B14F-4D97-AF65-F5344CB8AC3E}">
        <p14:creationId xmlns:p14="http://schemas.microsoft.com/office/powerpoint/2010/main" val="1147082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ABA31-B525-4CEA-AF84-F41B8DFD710A}" type="datetimeFigureOut">
              <a:rPr lang="en-US" smtClean="0"/>
              <a:t>2/2/21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EEADD2-8334-4C5F-B859-8C9CD26D71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2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1" y="229284"/>
            <a:ext cx="11180064" cy="49404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53DDF-47E0-4212-A029-EFFCA5CC58C6}" type="datetime1">
              <a:rPr lang="en-US" smtClean="0"/>
              <a:t>2/2/21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2018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FBDCD-BEEF-402D-8FD6-B67C618D6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81218" y="6373368"/>
            <a:ext cx="1704217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75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1C033-5F13-4DFF-B15B-CE7C811FF2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09600" y="2255520"/>
            <a:ext cx="6705600" cy="1403461"/>
          </a:xfrm>
        </p:spPr>
        <p:txBody>
          <a:bodyPr anchor="b">
            <a:spAutoFit/>
          </a:bodyPr>
          <a:lstStyle>
            <a:lvl1pPr algn="l">
              <a:defRPr sz="50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915D2C-FBBF-4872-8B9B-3345FADF0AA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09600" y="4157473"/>
            <a:ext cx="6705600" cy="718145"/>
          </a:xfrm>
        </p:spPr>
        <p:txBody>
          <a:bodyPr>
            <a:sp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</a:defRPr>
            </a:lvl1pPr>
            <a:lvl2pPr marL="0" indent="0" algn="l">
              <a:buClr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2pPr>
            <a:lvl3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6pPr>
            <a:lvl7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7pPr>
            <a:lvl8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8pPr>
            <a:lvl9pPr marL="304792" indent="-304792" algn="l">
              <a:spcBef>
                <a:spcPts val="800"/>
              </a:spcBef>
              <a:buClrTx/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Speaker’s Full Name</a:t>
            </a:r>
          </a:p>
          <a:p>
            <a:pPr lvl="1"/>
            <a:r>
              <a:rPr lang="en-US" dirty="0"/>
              <a:t>Speaker’s title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3BD8E8-263E-4363-B56A-C6544870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white">
          <a:xfrm>
            <a:off x="609600" y="6343036"/>
            <a:ext cx="6705600" cy="153888"/>
          </a:xfrm>
        </p:spPr>
        <p:txBody>
          <a:bodyPr>
            <a:spAutoFit/>
          </a:bodyPr>
          <a:lstStyle>
            <a:lvl1pPr>
              <a:defRPr sz="1000">
                <a:solidFill>
                  <a:schemeClr val="bg1"/>
                </a:solidFill>
              </a:defRPr>
            </a:lvl1pPr>
            <a:lvl2pPr marL="0" indent="0">
              <a:defRPr sz="1000">
                <a:solidFill>
                  <a:schemeClr val="bg1"/>
                </a:solidFill>
              </a:defRPr>
            </a:lvl2pPr>
            <a:lvl3pPr marL="0" indent="0">
              <a:defRPr sz="1000">
                <a:solidFill>
                  <a:schemeClr val="bg1"/>
                </a:solidFill>
              </a:defRPr>
            </a:lvl3pPr>
            <a:lvl4pPr marL="0" indent="0">
              <a:defRPr sz="1000">
                <a:solidFill>
                  <a:schemeClr val="bg1"/>
                </a:solidFill>
              </a:defRPr>
            </a:lvl4pPr>
            <a:lvl5pPr marL="0" indent="0">
              <a:defRPr sz="1000">
                <a:solidFill>
                  <a:schemeClr val="bg1"/>
                </a:solidFill>
              </a:defRPr>
            </a:lvl5pPr>
            <a:lvl6pPr marL="0" indent="0">
              <a:defRPr sz="1000">
                <a:solidFill>
                  <a:schemeClr val="bg1"/>
                </a:solidFill>
              </a:defRPr>
            </a:lvl6pPr>
            <a:lvl7pPr marL="0" indent="0">
              <a:defRPr sz="1000">
                <a:solidFill>
                  <a:schemeClr val="bg1"/>
                </a:solidFill>
              </a:defRPr>
            </a:lvl7pPr>
            <a:lvl8pPr marL="0" indent="0">
              <a:defRPr sz="1000">
                <a:solidFill>
                  <a:schemeClr val="bg1"/>
                </a:solidFill>
              </a:defRPr>
            </a:lvl8pPr>
            <a:lvl9pPr marL="0" indent="0">
              <a:defRPr sz="1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© 2019 Cognizant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D38650-2189-4A4F-AD30-9C41C4094C5F}"/>
              </a:ext>
            </a:extLst>
          </p:cNvPr>
          <p:cNvCxnSpPr>
            <a:cxnSpLocks/>
          </p:cNvCxnSpPr>
          <p:nvPr userDrawn="1"/>
        </p:nvCxnSpPr>
        <p:spPr bwMode="black">
          <a:xfrm>
            <a:off x="609600" y="3904765"/>
            <a:ext cx="3048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0A8AA3-24E7-3746-9F33-C63FF2EB3C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5" cy="6905933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F89921D-1EC9-144F-8E99-0EB7C12508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434" y="309034"/>
            <a:ext cx="4399692" cy="31875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933" b="0" cap="none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date here</a:t>
            </a:r>
          </a:p>
        </p:txBody>
      </p:sp>
    </p:spTree>
    <p:extLst>
      <p:ext uri="{BB962C8B-B14F-4D97-AF65-F5344CB8AC3E}">
        <p14:creationId xmlns:p14="http://schemas.microsoft.com/office/powerpoint/2010/main" val="30666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377">
          <p15:clr>
            <a:srgbClr val="FBAE40"/>
          </p15:clr>
        </p15:guide>
        <p15:guide id="5" pos="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7"/>
            <a:ext cx="12277215" cy="6905933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BACE480-0EC6-6348-A061-52CB9B63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C89AD2-5755-2746-906A-69E89CF5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A74E1E9-4142-DB4D-BC50-46834446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3440" y="6400800"/>
            <a:ext cx="6096000" cy="207264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© 2019 Cognizant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8D3BCC63-5E52-9649-8E5B-81FA1494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2064" y="6400800"/>
            <a:ext cx="304800" cy="20726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2EFEF571-C9B4-4D92-A7F7-315B894862A8}" type="slidenum">
              <a:rPr lang="en-US" smtClean="0">
                <a:solidFill>
                  <a:srgbClr val="00B140"/>
                </a:solidFill>
              </a:rPr>
              <a:pPr/>
              <a:t>‹#›</a:t>
            </a:fld>
            <a:endParaRPr lang="en-US" dirty="0">
              <a:solidFill>
                <a:srgbClr val="00B1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346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20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64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20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8" y="-23966"/>
            <a:ext cx="12277215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6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69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White Cover Slide,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A7DFD1-023F-AC4D-8226-2DD3A7EC8B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2606" y="-23966"/>
            <a:ext cx="12277212" cy="69059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F67AA0-BB86-3B47-8B69-EE4E11BDB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66" y="271979"/>
            <a:ext cx="11178868" cy="515589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175B63D-1243-814A-BCF2-151ED2E9E8DB}"/>
              </a:ext>
            </a:extLst>
          </p:cNvPr>
          <p:cNvCxnSpPr>
            <a:cxnSpLocks/>
          </p:cNvCxnSpPr>
          <p:nvPr userDrawn="1"/>
        </p:nvCxnSpPr>
        <p:spPr>
          <a:xfrm>
            <a:off x="506567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CA7F76-00DE-EB4B-9A9A-AA134F52A4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137491" y="6395391"/>
            <a:ext cx="1392000" cy="298755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953B8248-1147-9E4C-B3BA-283C367F571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856214" y="6036482"/>
            <a:ext cx="935900" cy="9359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12064" y="6412100"/>
            <a:ext cx="187552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algn="l" defTabSz="609585" rtl="0" eaLnBrk="1" latinLnBrk="0" hangingPunct="1"/>
            <a:fld id="{5E111098-A06F-4497-AF13-881B20A9FBC1}" type="slidenum">
              <a:rPr lang="en-US" sz="1200" b="1" kern="1200" smtClean="0">
                <a:solidFill>
                  <a:srgbClr val="00B140"/>
                </a:solidFill>
                <a:latin typeface="+mj-lt"/>
                <a:ea typeface="+mn-ea"/>
                <a:cs typeface="+mn-cs"/>
              </a:rPr>
              <a:pPr marL="0" algn="l" defTabSz="609585" rtl="0" eaLnBrk="1" latinLnBrk="0" hangingPunct="1"/>
              <a:t>‹#›</a:t>
            </a:fld>
            <a:endParaRPr lang="en-US" sz="1200" b="1" kern="1200" dirty="0">
              <a:solidFill>
                <a:srgbClr val="00B140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53440" y="6427488"/>
            <a:ext cx="5551584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267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2019 | </a:t>
            </a:r>
            <a:r>
              <a:rPr kumimoji="0" lang="en-US" sz="1000" b="1" i="0" u="none" strike="noStrike" kern="1200" cap="none" spc="267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stronger foundation for gracious living</a:t>
            </a:r>
          </a:p>
        </p:txBody>
      </p:sp>
    </p:spTree>
    <p:extLst>
      <p:ext uri="{BB962C8B-B14F-4D97-AF65-F5344CB8AC3E}">
        <p14:creationId xmlns:p14="http://schemas.microsoft.com/office/powerpoint/2010/main" val="381959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">
          <p15:clr>
            <a:srgbClr val="FBAE40"/>
          </p15:clr>
        </p15:guide>
        <p15:guide id="2" pos="5602">
          <p15:clr>
            <a:srgbClr val="FBAE40"/>
          </p15:clr>
        </p15:guide>
        <p15:guide id="3" orient="horz" pos="3094">
          <p15:clr>
            <a:srgbClr val="FBAE40"/>
          </p15:clr>
        </p15:guide>
        <p15:guide id="4" pos="4740">
          <p15:clr>
            <a:srgbClr val="FBAE40"/>
          </p15:clr>
        </p15:guide>
        <p15:guide id="5" pos="226">
          <p15:clr>
            <a:srgbClr val="FBAE40"/>
          </p15:clr>
        </p15:guide>
        <p15:guide id="6" orient="horz" pos="44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7B5ED4-B674-4C32-9514-6C6A986BC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400800"/>
            <a:ext cx="12192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3440" y="6400800"/>
            <a:ext cx="60960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r>
              <a:rPr lang="en-US" dirty="0"/>
              <a:t>© 2019 Cognizant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2064" y="6400800"/>
            <a:ext cx="304800" cy="207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accent6"/>
                </a:solidFill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9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04792" indent="-304792" algn="l" defTabSz="121917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37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19170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62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54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547" indent="-304792" algn="l" defTabSz="121917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547" indent="-304792" algn="l" defTabSz="121917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11" Type="http://schemas.openxmlformats.org/officeDocument/2006/relationships/image" Target="../media/image37.emf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3942377" y="5188403"/>
            <a:ext cx="5637052" cy="948973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3942377" y="4167825"/>
            <a:ext cx="5637052" cy="896379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3942377" y="1015436"/>
            <a:ext cx="5637052" cy="1937905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42377" y="3091903"/>
            <a:ext cx="5637052" cy="924336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Our POV on the Futuristic Tech Platform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2219301" y="2586439"/>
            <a:ext cx="0" cy="2926077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dash"/>
          </a:ln>
          <a:effectLst/>
        </p:spPr>
      </p:cxnSp>
      <p:sp>
        <p:nvSpPr>
          <p:cNvPr id="19" name="Rectangle 18"/>
          <p:cNvSpPr/>
          <p:nvPr/>
        </p:nvSpPr>
        <p:spPr>
          <a:xfrm>
            <a:off x="4244952" y="1633328"/>
            <a:ext cx="523771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Adopt Cloud First Strategy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Leverage SaaS or PaaS or Cloud Native Custom applications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244952" y="3235616"/>
            <a:ext cx="523771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Rationalize with ERP’s on IaaS/PaaS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Third Party SaaS Applications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244953" y="4196621"/>
            <a:ext cx="5131276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Rationalize with Azure Data Platform 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Open Source &amp; Cloud Databases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Re-host current reporting apps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42783" y="3052968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Straight Connector 26"/>
          <p:cNvCxnSpPr/>
          <p:nvPr/>
        </p:nvCxnSpPr>
        <p:spPr>
          <a:xfrm>
            <a:off x="342783" y="4087440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Straight Connector 27"/>
          <p:cNvCxnSpPr/>
          <p:nvPr/>
        </p:nvCxnSpPr>
        <p:spPr>
          <a:xfrm>
            <a:off x="342783" y="5135143"/>
            <a:ext cx="11338560" cy="0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cxnSp>
      <p:sp>
        <p:nvSpPr>
          <p:cNvPr id="29" name="Rectangle 28"/>
          <p:cNvSpPr/>
          <p:nvPr/>
        </p:nvSpPr>
        <p:spPr>
          <a:xfrm>
            <a:off x="4316147" y="5278530"/>
            <a:ext cx="516652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Re-host ERPs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3</a:t>
            </a:r>
            <a:r>
              <a:rPr lang="en-US" sz="1200" baseline="30000" dirty="0">
                <a:solidFill>
                  <a:srgbClr val="FFFFFF"/>
                </a:solidFill>
                <a:latin typeface="Arial" panose="020B0604020202020204"/>
              </a:rPr>
              <a:t>rd</a:t>
            </a: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 party SaaS applications </a:t>
            </a:r>
          </a:p>
          <a:p>
            <a:pPr marL="152396" indent="-152396" defTabSz="146227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Leverage Azure &amp; Open source for DevOps and Event management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22907" y="1018194"/>
            <a:ext cx="365760" cy="5180572"/>
          </a:xfrm>
          <a:prstGeom prst="rect">
            <a:avLst/>
          </a:prstGeom>
          <a:solidFill>
            <a:schemeClr val="tx2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r>
              <a:rPr lang="en-US" sz="1467" dirty="0">
                <a:solidFill>
                  <a:srgbClr val="FFFFFF"/>
                </a:solidFill>
                <a:latin typeface="Arial" panose="020B0604020202020204"/>
              </a:rPr>
              <a:t>Retire / Replace / Re-write Legacy apps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3942377" y="741115"/>
            <a:ext cx="563705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 rot="10800000" flipH="1" flipV="1">
            <a:off x="5602661" y="585627"/>
            <a:ext cx="2316480" cy="274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67" b="1" dirty="0">
                <a:solidFill>
                  <a:prstClr val="black"/>
                </a:solidFill>
                <a:latin typeface="Arial" panose="020B0604020202020204"/>
              </a:rPr>
              <a:t>Guiding Principles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783" y="1018193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2783" y="2031492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2783" y="3094391"/>
            <a:ext cx="3468959" cy="921848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/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2782" y="4167825"/>
            <a:ext cx="3468959" cy="921848"/>
          </a:xfrm>
          <a:prstGeom prst="rect">
            <a:avLst/>
          </a:prstGeom>
          <a:solidFill>
            <a:srgbClr val="033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>
              <a:defRPr/>
            </a:pPr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2781" y="5215527"/>
            <a:ext cx="3468959" cy="921848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defTabSz="609585"/>
            <a:endParaRPr lang="en-US" sz="1467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4664" y="1306763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Customer Lifecycle (B2B)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54662" y="2262161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Customer Lifecycle (D2C)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5366" y="3392483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Product Lifecycle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11922" y="4438855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Data &amp; Analytics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11922" y="5486556"/>
            <a:ext cx="3130673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462273">
              <a:lnSpc>
                <a:spcPct val="12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Arial" panose="020B0604020202020204"/>
              </a:rPr>
              <a:t>Enabling Functions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4084" y="1018194"/>
            <a:ext cx="29261" cy="5119181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-1149205" y="3464817"/>
            <a:ext cx="2647745" cy="28732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609585"/>
            <a:r>
              <a:rPr lang="en-US" sz="1867" dirty="0">
                <a:solidFill>
                  <a:srgbClr val="000000"/>
                </a:solidFill>
                <a:latin typeface="Arial" panose="020B0604020202020204"/>
              </a:rPr>
              <a:t>Application Platforms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767" y="1093623"/>
            <a:ext cx="914400" cy="749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9069" y="1225117"/>
            <a:ext cx="342900" cy="50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6767" y="2158094"/>
            <a:ext cx="939800" cy="46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3413" y="2187444"/>
            <a:ext cx="957588" cy="3989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8567" y="3237771"/>
            <a:ext cx="965200" cy="584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9833" y="4263015"/>
            <a:ext cx="790928" cy="63935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76567" y="4568580"/>
            <a:ext cx="967832" cy="44079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0063" y="5215528"/>
            <a:ext cx="870659" cy="4811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2285" y="5603370"/>
            <a:ext cx="915153" cy="475404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>
            <a:off x="9591170" y="741115"/>
            <a:ext cx="2112653" cy="215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 rot="10800000" flipH="1" flipV="1">
            <a:off x="9874082" y="613979"/>
            <a:ext cx="1546828" cy="2743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467" b="1" dirty="0">
                <a:solidFill>
                  <a:prstClr val="black"/>
                </a:solidFill>
                <a:latin typeface="Arial" panose="020B0604020202020204"/>
              </a:rPr>
              <a:t>POTENTIAL TECH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5985" y="4142089"/>
            <a:ext cx="9017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9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Application Modernization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6291" y="1150774"/>
            <a:ext cx="1645920" cy="372183"/>
          </a:xfrm>
          <a:prstGeom prst="homePlate">
            <a:avLst>
              <a:gd name="adj" fmla="val 29625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       Strategy</a:t>
            </a:r>
          </a:p>
        </p:txBody>
      </p:sp>
      <p:sp>
        <p:nvSpPr>
          <p:cNvPr id="7" name="Rectangle 6"/>
          <p:cNvSpPr/>
          <p:nvPr/>
        </p:nvSpPr>
        <p:spPr>
          <a:xfrm>
            <a:off x="217365" y="1146577"/>
            <a:ext cx="523191" cy="436048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vert270" wrap="square" rtlCol="0" anchor="ctr">
            <a:noAutofit/>
          </a:bodyPr>
          <a:lstStyle/>
          <a:p>
            <a:pPr algn="ctr" defTabSz="914354">
              <a:defRPr/>
            </a:pPr>
            <a:r>
              <a:rPr lang="en-US" sz="1467" b="1" dirty="0">
                <a:solidFill>
                  <a:prstClr val="white"/>
                </a:solidFill>
                <a:latin typeface="Arial" panose="020B0604020202020204"/>
                <a:sym typeface="Wingdings" panose="05000000000000000000" pitchFamily="2" charset="2"/>
              </a:rPr>
              <a:t>Legacy Apps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7365" y="1060521"/>
            <a:ext cx="523191" cy="7456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4249" y="1064157"/>
            <a:ext cx="2982411" cy="70787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15575" y="1059728"/>
            <a:ext cx="6858000" cy="7315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15572" y="2030957"/>
            <a:ext cx="4237664" cy="34761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0178" y="1572531"/>
            <a:ext cx="4389999" cy="472247"/>
          </a:xfrm>
          <a:prstGeom prst="homePlate">
            <a:avLst>
              <a:gd name="adj" fmla="val 29119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100" dirty="0"/>
              <a:t>Architecture Mapping &amp; Design, ROI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9516" y="2047343"/>
            <a:ext cx="2977145" cy="34597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63239" y="2218169"/>
            <a:ext cx="1120859" cy="261611"/>
          </a:xfrm>
          <a:prstGeom prst="rect">
            <a:avLst/>
          </a:prstGeom>
          <a:solidFill>
            <a:schemeClr val="bg1"/>
          </a:solidFill>
          <a:ln w="9525">
            <a:solidFill>
              <a:srgbClr val="0033A0"/>
            </a:solidFill>
            <a:prstDash val="sysDash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45720" rIns="45720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051" dirty="0">
                <a:solidFill>
                  <a:prstClr val="black"/>
                </a:solidFill>
              </a:rPr>
              <a:t>Security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4249" y="1572532"/>
            <a:ext cx="3116880" cy="483989"/>
          </a:xfrm>
          <a:prstGeom prst="homePlate">
            <a:avLst>
              <a:gd name="adj" fmla="val 29625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>
            <a:defPPr>
              <a:defRPr lang="en-US"/>
            </a:defPPr>
            <a:lvl1pPr marR="0" lvl="0" indent="0" algn="ctr" defTabSz="91437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</a:defRPr>
            </a:lvl1pPr>
            <a:lvl2pPr marL="457200" defTabSz="914400">
              <a:defRPr sz="1800"/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defTabSz="1219108">
              <a:defRPr/>
            </a:pPr>
            <a:r>
              <a:rPr lang="en-US" sz="1100" dirty="0">
                <a:solidFill>
                  <a:prstClr val="white"/>
                </a:solidFill>
              </a:rPr>
              <a:t>App. Portfolio &amp; Architecture Assessment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265710" y="2536507"/>
            <a:ext cx="1124455" cy="2459327"/>
            <a:chOff x="7224144" y="2672231"/>
            <a:chExt cx="1124455" cy="2459326"/>
          </a:xfrm>
        </p:grpSpPr>
        <p:sp>
          <p:nvSpPr>
            <p:cNvPr id="17" name="Rectangle 16"/>
            <p:cNvSpPr/>
            <p:nvPr/>
          </p:nvSpPr>
          <p:spPr>
            <a:xfrm>
              <a:off x="752092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Application (Process, Logic, UX)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81770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Data (Migration &amp; Conversion)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114483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Infra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224144" y="2672231"/>
              <a:ext cx="234116" cy="245932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33A0"/>
              </a:solidFill>
              <a:prstDash val="sys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45720" rIns="45720" rtlCol="0" anchor="ctr"/>
            <a:lstStyle/>
            <a:p>
              <a:pPr algn="ctr" defTabSz="1219108">
                <a:defRPr/>
              </a:pP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3</a:t>
              </a:r>
              <a:r>
                <a:rPr lang="en-US" sz="1051" baseline="30000" dirty="0">
                  <a:solidFill>
                    <a:prstClr val="black"/>
                  </a:solidFill>
                  <a:latin typeface="Arial" panose="020B0604020202020204"/>
                </a:rPr>
                <a:t>rd</a:t>
              </a:r>
              <a:r>
                <a:rPr lang="en-US" sz="1051" dirty="0">
                  <a:solidFill>
                    <a:prstClr val="black"/>
                  </a:solidFill>
                  <a:latin typeface="Arial" panose="020B0604020202020204"/>
                </a:rPr>
                <a:t> Party Ecosystem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263237" y="5057133"/>
            <a:ext cx="1120859" cy="254044"/>
          </a:xfrm>
          <a:prstGeom prst="rect">
            <a:avLst/>
          </a:prstGeom>
          <a:solidFill>
            <a:schemeClr val="bg1"/>
          </a:solidFill>
          <a:ln w="9525">
            <a:solidFill>
              <a:srgbClr val="0033A0"/>
            </a:solidFill>
            <a:prstDash val="sysDash"/>
          </a:ln>
        </p:spPr>
        <p:txBody>
          <a:bodyPr wrap="square" lIns="45720" tIns="45720" rIns="45720" bIns="45720" rtlCol="0">
            <a:spAutoFit/>
          </a:bodyPr>
          <a:lstStyle/>
          <a:p>
            <a:pPr algn="ctr" defTabSz="914332">
              <a:defRPr/>
            </a:pPr>
            <a:r>
              <a:rPr lang="en-US" sz="1051" dirty="0">
                <a:solidFill>
                  <a:prstClr val="black"/>
                </a:solidFill>
                <a:latin typeface="Arial" panose="020B0604020202020204"/>
              </a:rPr>
              <a:t>Regulatory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4647802" y="2216978"/>
          <a:ext cx="2446298" cy="278718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38719">
                  <a:extLst>
                    <a:ext uri="{9D8B030D-6E8A-4147-A177-3AD203B41FA5}">
                      <a16:colId xmlns:a16="http://schemas.microsoft.com/office/drawing/2014/main" val="2462983241"/>
                    </a:ext>
                  </a:extLst>
                </a:gridCol>
                <a:gridCol w="2207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1.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Retire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2.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Lift &amp; Shift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Cold Fusion</a:t>
                      </a:r>
                      <a:r>
                        <a:rPr lang="en-US" sz="1500" u="none" strike="noStrike" kern="1200" baseline="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Modernization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328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4.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Data Platform Modernization</a:t>
                      </a:r>
                      <a:endParaRPr lang="en-US" sz="1500" b="0" u="none" strike="noStrike" kern="12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622188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5.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Simplification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339">
                <a:tc>
                  <a:txBody>
                    <a:bodyPr/>
                    <a:lstStyle/>
                    <a:p>
                      <a:pPr marL="0" marR="0" lvl="0" indent="0" algn="l" defTabSz="109725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500" b="0" u="none" strike="noStrike" kern="12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latin typeface="Calibri" panose="020F0502020204030204" pitchFamily="34" charset="0"/>
                        </a:rPr>
                        <a:t>Cloud Native (Rewrite)</a:t>
                      </a:r>
                    </a:p>
                  </a:txBody>
                  <a:tcPr marL="18288" marR="18288" marT="9144" marB="9144" anchor="ctr"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1082046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1014128" y="4677226"/>
            <a:ext cx="2659371" cy="438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1200" b="1" dirty="0">
                <a:solidFill>
                  <a:srgbClr val="0033A0"/>
                </a:solidFill>
                <a:latin typeface="Arial" panose="020B0604020202020204"/>
              </a:rPr>
              <a:t>Bottom-Up Strategy</a:t>
            </a:r>
          </a:p>
          <a:p>
            <a:pPr algn="ctr" defTabSz="914377">
              <a:defRPr/>
            </a:pPr>
            <a:endParaRPr lang="en-US" sz="1051" b="1" dirty="0">
              <a:solidFill>
                <a:srgbClr val="0033A0"/>
              </a:solidFill>
              <a:latin typeface="Arial" panose="020B060402020202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21285" y="3469189"/>
            <a:ext cx="200214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1219108">
              <a:defRPr/>
            </a:pPr>
            <a:r>
              <a:rPr lang="en-US" sz="1200" b="1" dirty="0">
                <a:solidFill>
                  <a:prstClr val="black"/>
                </a:solidFill>
                <a:latin typeface="Arial" panose="020B0604020202020204"/>
              </a:rPr>
              <a:t>App. Portfolio &amp; Architecture Assessment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712767" y="3027598"/>
            <a:ext cx="0" cy="38571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0"/>
          </p:cNvCxnSpPr>
          <p:nvPr/>
        </p:nvCxnSpPr>
        <p:spPr>
          <a:xfrm flipV="1">
            <a:off x="2343813" y="4207854"/>
            <a:ext cx="0" cy="465589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lowchart: Decision 26"/>
          <p:cNvSpPr/>
          <p:nvPr/>
        </p:nvSpPr>
        <p:spPr>
          <a:xfrm>
            <a:off x="3411874" y="3502304"/>
            <a:ext cx="908511" cy="642465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defTabSz="1219108">
              <a:defRPr/>
            </a:pPr>
            <a:r>
              <a:rPr lang="en-US" sz="1051" dirty="0">
                <a:solidFill>
                  <a:prstClr val="black"/>
                </a:solidFill>
                <a:latin typeface="Arial" panose="020B0604020202020204"/>
              </a:rPr>
              <a:t>Go ahead</a:t>
            </a:r>
          </a:p>
        </p:txBody>
      </p:sp>
      <p:cxnSp>
        <p:nvCxnSpPr>
          <p:cNvPr id="28" name="Straight Arrow Connector 27"/>
          <p:cNvCxnSpPr>
            <a:stCxn id="24" idx="3"/>
            <a:endCxn id="27" idx="1"/>
          </p:cNvCxnSpPr>
          <p:nvPr/>
        </p:nvCxnSpPr>
        <p:spPr>
          <a:xfrm>
            <a:off x="3023433" y="3807743"/>
            <a:ext cx="388441" cy="1570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7" idx="0"/>
          </p:cNvCxnSpPr>
          <p:nvPr/>
        </p:nvCxnSpPr>
        <p:spPr>
          <a:xfrm rot="5400000" flipH="1" flipV="1">
            <a:off x="3773305" y="2847221"/>
            <a:ext cx="747908" cy="562256"/>
          </a:xfrm>
          <a:prstGeom prst="bentConnector3">
            <a:avLst>
              <a:gd name="adj1" fmla="val 99467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893071" y="2030957"/>
            <a:ext cx="2268207" cy="34761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6R assessment report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Technical Dependency 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Target architecture 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Parallel run planning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Roadmap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Headcount estimates</a:t>
            </a:r>
          </a:p>
          <a:p>
            <a:pPr marL="228594" indent="-228594" defTabSz="914377">
              <a:spcBef>
                <a:spcPts val="800"/>
              </a:spcBef>
              <a:spcAft>
                <a:spcPts val="800"/>
              </a:spcAft>
              <a:buFont typeface="+mj-lt"/>
              <a:buAutoNum type="alphaLcPeriod"/>
              <a:defRPr/>
            </a:pPr>
            <a:r>
              <a:rPr lang="en-US" sz="1467" dirty="0">
                <a:solidFill>
                  <a:srgbClr val="000000"/>
                </a:solidFill>
                <a:latin typeface="Arial" panose="020B0604020202020204"/>
              </a:rPr>
              <a:t>Target Infra decision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93071" y="1563610"/>
            <a:ext cx="2268207" cy="472247"/>
          </a:xfrm>
          <a:prstGeom prst="round2SameRect">
            <a:avLst/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 marR="0" lvl="0" indent="0" algn="ctr" defTabSz="1219139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</a:lstStyle>
          <a:p>
            <a:pPr defTabSz="1219108">
              <a:defRPr/>
            </a:pPr>
            <a:r>
              <a:rPr lang="en-US" sz="1100" dirty="0"/>
              <a:t>Deliverables</a:t>
            </a:r>
          </a:p>
        </p:txBody>
      </p:sp>
      <p:sp>
        <p:nvSpPr>
          <p:cNvPr id="32" name="Chevron 31"/>
          <p:cNvSpPr/>
          <p:nvPr/>
        </p:nvSpPr>
        <p:spPr>
          <a:xfrm>
            <a:off x="8641822" y="1572531"/>
            <a:ext cx="190775" cy="472247"/>
          </a:xfrm>
          <a:prstGeom prst="chevron">
            <a:avLst>
              <a:gd name="adj" fmla="val 70542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/>
          <a:p>
            <a:pPr algn="ctr" defTabSz="1219108">
              <a:defRPr/>
            </a:pPr>
            <a:endParaRPr lang="en-US" sz="11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3" name="Chevron 32"/>
          <p:cNvSpPr/>
          <p:nvPr/>
        </p:nvSpPr>
        <p:spPr>
          <a:xfrm>
            <a:off x="3910366" y="1572531"/>
            <a:ext cx="190775" cy="472247"/>
          </a:xfrm>
          <a:prstGeom prst="chevron">
            <a:avLst>
              <a:gd name="adj" fmla="val 70542"/>
            </a:avLst>
          </a:prstGeom>
          <a:solidFill>
            <a:schemeClr val="accent6"/>
          </a:solidFill>
          <a:ln>
            <a:noFill/>
            <a:prstDash val="sysDash"/>
          </a:ln>
        </p:spPr>
        <p:txBody>
          <a:bodyPr wrap="square" rtlCol="0">
            <a:noAutofit/>
          </a:bodyPr>
          <a:lstStyle/>
          <a:p>
            <a:pPr algn="ctr" defTabSz="1219108">
              <a:defRPr/>
            </a:pPr>
            <a:endParaRPr lang="en-US" sz="1100" b="1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10179" y="5577398"/>
            <a:ext cx="7601979" cy="26159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7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defRPr/>
            </a:pPr>
            <a:r>
              <a:rPr lang="en-US" sz="1100" dirty="0"/>
              <a:t>Modernization Platform | Tools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1216165" y="1564250"/>
            <a:ext cx="715959" cy="39428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vert270" wrap="square" rtlCol="0" anchor="ctr">
            <a:noAutofit/>
          </a:bodyPr>
          <a:lstStyle/>
          <a:p>
            <a:pPr algn="ctr" defTabSz="914377">
              <a:spcAft>
                <a:spcPts val="60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latin typeface="Arial" panose="020B0604020202020204"/>
              </a:rPr>
              <a:t>Modernization Engineering</a:t>
            </a:r>
          </a:p>
        </p:txBody>
      </p:sp>
      <p:sp>
        <p:nvSpPr>
          <p:cNvPr id="36" name="Pentagon 12">
            <a:extLst>
              <a:ext uri="{FF2B5EF4-FFF2-40B4-BE49-F238E27FC236}">
                <a16:creationId xmlns:a16="http://schemas.microsoft.com/office/drawing/2014/main" id="{CC96C28A-4CF4-43F2-9A94-74C6B75E9A7E}"/>
              </a:ext>
            </a:extLst>
          </p:cNvPr>
          <p:cNvSpPr/>
          <p:nvPr/>
        </p:nvSpPr>
        <p:spPr>
          <a:xfrm>
            <a:off x="11105413" y="2417127"/>
            <a:ext cx="221865" cy="323863"/>
          </a:xfrm>
          <a:prstGeom prst="homePlat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37" name="Pentagon 12">
            <a:extLst>
              <a:ext uri="{FF2B5EF4-FFF2-40B4-BE49-F238E27FC236}">
                <a16:creationId xmlns:a16="http://schemas.microsoft.com/office/drawing/2014/main" id="{CC96C28A-4CF4-43F2-9A94-74C6B75E9A7E}"/>
              </a:ext>
            </a:extLst>
          </p:cNvPr>
          <p:cNvSpPr/>
          <p:nvPr/>
        </p:nvSpPr>
        <p:spPr>
          <a:xfrm>
            <a:off x="11105413" y="5026006"/>
            <a:ext cx="221865" cy="323863"/>
          </a:xfrm>
          <a:prstGeom prst="homePlate">
            <a:avLst>
              <a:gd name="adj" fmla="val 100000"/>
            </a:avLst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 defTabSz="914354">
              <a:defRPr/>
            </a:pPr>
            <a:endParaRPr lang="en-US" sz="1200" dirty="0">
              <a:solidFill>
                <a:srgbClr val="141414"/>
              </a:solidFill>
              <a:latin typeface="Arial" panose="020B0604020202020204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164617" y="1059728"/>
            <a:ext cx="822960" cy="7315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lnSpc>
                <a:spcPts val="1500"/>
              </a:lnSpc>
              <a:defRPr sz="1400" b="1">
                <a:solidFill>
                  <a:schemeClr val="bg1"/>
                </a:solidFill>
                <a:cs typeface="Calibri" panose="020F050202020403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67">
              <a:lnSpc>
                <a:spcPct val="100000"/>
              </a:lnSpc>
              <a:defRPr/>
            </a:pPr>
            <a:endParaRPr lang="en-US" sz="600" dirty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05" y="5399427"/>
            <a:ext cx="528763" cy="5529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/>
          <p:cNvSpPr txBox="1"/>
          <p:nvPr/>
        </p:nvSpPr>
        <p:spPr>
          <a:xfrm>
            <a:off x="857161" y="1150774"/>
            <a:ext cx="1645920" cy="372183"/>
          </a:xfrm>
          <a:prstGeom prst="homePlate">
            <a:avLst>
              <a:gd name="adj" fmla="val 29625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Inception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303691" y="1143686"/>
            <a:ext cx="6868199" cy="372183"/>
          </a:xfrm>
          <a:prstGeom prst="chevron">
            <a:avLst>
              <a:gd name="adj" fmla="val 30730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54">
              <a:spcAft>
                <a:spcPts val="600"/>
              </a:spcAft>
              <a:defRPr/>
            </a:pPr>
            <a:r>
              <a:rPr lang="en-US" sz="1200" b="1" dirty="0">
                <a:cs typeface="Arial" panose="020B0604020202020204" pitchFamily="34" charset="0"/>
              </a:rPr>
              <a:t>   Modernization Scenarios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88277" y="1146763"/>
            <a:ext cx="860803" cy="372183"/>
          </a:xfrm>
          <a:prstGeom prst="chevron">
            <a:avLst>
              <a:gd name="adj" fmla="val 33139"/>
            </a:avLst>
          </a:prstGeom>
          <a:solidFill>
            <a:schemeClr val="accent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R="0" lvl="0" indent="0" algn="ctr" defTabSz="4571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457155">
              <a:defRPr/>
            </a:pPr>
            <a:r>
              <a:rPr lang="en-US" sz="1200" b="1" dirty="0"/>
              <a:t>Engg.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561171" y="741115"/>
            <a:ext cx="640080" cy="640080"/>
            <a:chOff x="1519607" y="876839"/>
            <a:chExt cx="640080" cy="640080"/>
          </a:xfrm>
        </p:grpSpPr>
        <p:sp>
          <p:nvSpPr>
            <p:cNvPr id="44" name="Pie 43"/>
            <p:cNvSpPr/>
            <p:nvPr/>
          </p:nvSpPr>
          <p:spPr>
            <a:xfrm flipV="1">
              <a:off x="1519607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690409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76324" y="741115"/>
            <a:ext cx="640080" cy="640080"/>
            <a:chOff x="2834760" y="876839"/>
            <a:chExt cx="640080" cy="640080"/>
          </a:xfrm>
        </p:grpSpPr>
        <p:sp>
          <p:nvSpPr>
            <p:cNvPr id="47" name="Pie 46"/>
            <p:cNvSpPr/>
            <p:nvPr/>
          </p:nvSpPr>
          <p:spPr>
            <a:xfrm flipV="1">
              <a:off x="2834760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05561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499824" y="741115"/>
            <a:ext cx="640080" cy="640080"/>
            <a:chOff x="7458260" y="876839"/>
            <a:chExt cx="640080" cy="640080"/>
          </a:xfrm>
        </p:grpSpPr>
        <p:sp>
          <p:nvSpPr>
            <p:cNvPr id="50" name="Pie 49"/>
            <p:cNvSpPr/>
            <p:nvPr/>
          </p:nvSpPr>
          <p:spPr>
            <a:xfrm flipV="1">
              <a:off x="7458260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29061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1237889" y="741115"/>
            <a:ext cx="640080" cy="640080"/>
            <a:chOff x="11196325" y="876839"/>
            <a:chExt cx="640080" cy="640080"/>
          </a:xfrm>
        </p:grpSpPr>
        <p:sp>
          <p:nvSpPr>
            <p:cNvPr id="53" name="Pie 52"/>
            <p:cNvSpPr/>
            <p:nvPr/>
          </p:nvSpPr>
          <p:spPr>
            <a:xfrm flipV="1">
              <a:off x="11196325" y="876839"/>
              <a:ext cx="640080" cy="640080"/>
            </a:xfrm>
            <a:prstGeom prst="pie">
              <a:avLst>
                <a:gd name="adj1" fmla="val 0"/>
                <a:gd name="adj2" fmla="val 1080000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67">
                <a:defRPr/>
              </a:pPr>
              <a:endParaRPr lang="en-US" sz="600" b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367126" y="907860"/>
              <a:ext cx="298480" cy="338554"/>
            </a:xfrm>
            <a:prstGeom prst="rect">
              <a:avLst/>
            </a:prstGeom>
            <a:solidFill>
              <a:schemeClr val="accent6"/>
            </a:solidFill>
            <a:effectLst/>
          </p:spPr>
          <p:txBody>
            <a:bodyPr wrap="none">
              <a:spAutoFit/>
            </a:bodyPr>
            <a:lstStyle/>
            <a:p>
              <a:pPr algn="ctr" defTabSz="609555"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" panose="020B0604020202020204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683641" y="5917844"/>
            <a:ext cx="5303936" cy="152350"/>
            <a:chOff x="6642077" y="6053523"/>
            <a:chExt cx="5303936" cy="152348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6642077" y="6129697"/>
              <a:ext cx="530393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8105482" y="6053523"/>
              <a:ext cx="2800767" cy="1523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 anchor="ctr">
              <a:spAutoFit/>
            </a:bodyPr>
            <a:lstStyle/>
            <a:p>
              <a:pPr algn="ctr" defTabSz="8296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Arial" panose="020B0604020202020204"/>
                  <a:cs typeface="Arial" panose="020B0604020202020204" pitchFamily="34" charset="0"/>
                </a:rPr>
                <a:t>Application Modernization Engineering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64250" y="5923806"/>
            <a:ext cx="5794247" cy="152350"/>
            <a:chOff x="822685" y="6059486"/>
            <a:chExt cx="5794246" cy="152348"/>
          </a:xfrm>
        </p:grpSpPr>
        <p:cxnSp>
          <p:nvCxnSpPr>
            <p:cNvPr id="59" name="Straight Arrow Connector 58"/>
            <p:cNvCxnSpPr/>
            <p:nvPr/>
          </p:nvCxnSpPr>
          <p:spPr>
            <a:xfrm>
              <a:off x="822685" y="6129719"/>
              <a:ext cx="5794246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/>
            <p:cNvSpPr/>
            <p:nvPr/>
          </p:nvSpPr>
          <p:spPr>
            <a:xfrm>
              <a:off x="2689642" y="6059486"/>
              <a:ext cx="2549095" cy="15234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 anchor="ctr">
              <a:spAutoFit/>
            </a:bodyPr>
            <a:lstStyle/>
            <a:p>
              <a:pPr algn="ctr" defTabSz="8296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100" b="1" dirty="0">
                  <a:solidFill>
                    <a:srgbClr val="000000"/>
                  </a:solidFill>
                  <a:latin typeface="Arial" panose="020B0604020202020204"/>
                  <a:cs typeface="Arial" panose="020B0604020202020204" pitchFamily="34" charset="0"/>
                </a:rPr>
                <a:t>Application Modernization Strategy</a:t>
              </a:r>
            </a:p>
          </p:txBody>
        </p:sp>
      </p:grpSp>
      <p:pic>
        <p:nvPicPr>
          <p:cNvPr id="61" name="Picture 2" descr="https://d30y9cdsu7xlg0.cloudfront.net/png/1133694-200.png"/>
          <p:cNvPicPr>
            <a:picLocks noChangeAspect="1" noChangeArrowheads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1" y="1184047"/>
            <a:ext cx="351531" cy="35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s://d30y9cdsu7xlg0.cloudfront.net/png/445924-200.png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556" y="1153604"/>
            <a:ext cx="325019" cy="32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https://d30y9cdsu7xlg0.cloudfront.net/png/1250955-200.png"/>
          <p:cNvPicPr>
            <a:picLocks noChangeAspect="1" noChangeArrowheads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4" y="1116156"/>
            <a:ext cx="404384" cy="40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1014128" y="2414251"/>
            <a:ext cx="2659371" cy="4387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 defTabSz="914377">
              <a:defRPr/>
            </a:pPr>
            <a:r>
              <a:rPr lang="en-US" sz="1200" b="1" dirty="0">
                <a:solidFill>
                  <a:srgbClr val="0033A0"/>
                </a:solidFill>
                <a:latin typeface="Arial" panose="020B0604020202020204"/>
              </a:rPr>
              <a:t>Top-Down Strategy</a:t>
            </a:r>
          </a:p>
          <a:p>
            <a:pPr algn="ctr" defTabSz="914377">
              <a:defRPr/>
            </a:pPr>
            <a:endParaRPr lang="en-US" sz="1051" b="1" dirty="0">
              <a:solidFill>
                <a:srgbClr val="0033A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5667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Modernize the Digital Enterprise: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Our POV on Cloud Migration/Cloud Native Transformation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358790" y="925405"/>
            <a:ext cx="11500821" cy="5182850"/>
            <a:chOff x="366428" y="811617"/>
            <a:chExt cx="11228313" cy="5383739"/>
          </a:xfrm>
        </p:grpSpPr>
        <p:sp>
          <p:nvSpPr>
            <p:cNvPr id="5" name="Double Bracket 4"/>
            <p:cNvSpPr/>
            <p:nvPr/>
          </p:nvSpPr>
          <p:spPr bwMode="auto">
            <a:xfrm>
              <a:off x="2590800" y="1333620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SaaS</a:t>
              </a:r>
            </a:p>
          </p:txBody>
        </p:sp>
        <p:sp>
          <p:nvSpPr>
            <p:cNvPr id="6" name="Double Bracket 5"/>
            <p:cNvSpPr/>
            <p:nvPr/>
          </p:nvSpPr>
          <p:spPr bwMode="auto">
            <a:xfrm>
              <a:off x="2590800" y="2178643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Package - Cloud</a:t>
              </a:r>
            </a:p>
          </p:txBody>
        </p:sp>
        <p:sp>
          <p:nvSpPr>
            <p:cNvPr id="7" name="Double Bracket 6"/>
            <p:cNvSpPr/>
            <p:nvPr/>
          </p:nvSpPr>
          <p:spPr bwMode="auto">
            <a:xfrm>
              <a:off x="2590800" y="3023666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Package</a:t>
              </a:r>
            </a:p>
          </p:txBody>
        </p:sp>
        <p:sp>
          <p:nvSpPr>
            <p:cNvPr id="8" name="Double Bracket 7"/>
            <p:cNvSpPr/>
            <p:nvPr/>
          </p:nvSpPr>
          <p:spPr bwMode="auto">
            <a:xfrm>
              <a:off x="2590800" y="3868689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Custom - Cloud</a:t>
              </a:r>
            </a:p>
          </p:txBody>
        </p:sp>
        <p:sp>
          <p:nvSpPr>
            <p:cNvPr id="9" name="Double Bracket 8"/>
            <p:cNvSpPr/>
            <p:nvPr/>
          </p:nvSpPr>
          <p:spPr bwMode="auto">
            <a:xfrm>
              <a:off x="2590800" y="4713712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Custom – On Prem </a:t>
              </a:r>
            </a:p>
          </p:txBody>
        </p:sp>
        <p:sp>
          <p:nvSpPr>
            <p:cNvPr id="10" name="Double Bracket 9"/>
            <p:cNvSpPr/>
            <p:nvPr/>
          </p:nvSpPr>
          <p:spPr bwMode="auto">
            <a:xfrm>
              <a:off x="2590800" y="5558734"/>
              <a:ext cx="1737360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60960" rIns="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Legacy(ColdFusion)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934158" y="1337601"/>
              <a:ext cx="411082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 / Consolidate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4934158" y="2181828"/>
              <a:ext cx="173736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7307618" y="2178643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 / Consolidate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4934158" y="3026055"/>
              <a:ext cx="1737360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Rehost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7307618" y="3024632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</a:t>
              </a: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934158" y="3870282"/>
              <a:ext cx="1737360" cy="457200"/>
            </a:xfrm>
            <a:prstGeom prst="roundRect">
              <a:avLst/>
            </a:prstGeom>
            <a:solidFill>
              <a:srgbClr val="00B14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Retain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4934158" y="4714509"/>
              <a:ext cx="1737360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Rehost</a:t>
              </a: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9757069" y="4633451"/>
              <a:ext cx="1737360" cy="457200"/>
            </a:xfrm>
            <a:prstGeom prst="roundRect">
              <a:avLst/>
            </a:prstGeom>
            <a:solidFill>
              <a:srgbClr val="F79646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Replace / Consolidate</a:t>
              </a: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7368750" y="4702394"/>
              <a:ext cx="1737360" cy="457200"/>
            </a:xfrm>
            <a:prstGeom prst="roundRect">
              <a:avLst/>
            </a:prstGeom>
            <a:solidFill>
              <a:srgbClr val="7030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Refactor/Rewrite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4934159" y="5558734"/>
              <a:ext cx="3943352" cy="457200"/>
            </a:xfrm>
            <a:prstGeom prst="roundRect">
              <a:avLst/>
            </a:prstGeom>
            <a:solidFill>
              <a:srgbClr val="0332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Retire/Replace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9674297" y="5551503"/>
              <a:ext cx="1737360" cy="457200"/>
            </a:xfrm>
            <a:prstGeom prst="roundRect">
              <a:avLst/>
            </a:prstGeom>
            <a:solidFill>
              <a:srgbClr val="7030A0"/>
            </a:solidFill>
            <a:ln w="9525" cap="flat" cmpd="sng" algn="ctr">
              <a:solidFill>
                <a:sysClr val="window" lastClr="FFFFFF">
                  <a:lumMod val="8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white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Rewrite</a:t>
              </a:r>
            </a:p>
          </p:txBody>
        </p:sp>
        <p:cxnSp>
          <p:nvCxnSpPr>
            <p:cNvPr id="25" name="Straight Arrow Connector 24"/>
            <p:cNvCxnSpPr>
              <a:endCxn id="11" idx="1"/>
            </p:cNvCxnSpPr>
            <p:nvPr/>
          </p:nvCxnSpPr>
          <p:spPr bwMode="auto">
            <a:xfrm>
              <a:off x="4328160" y="1562220"/>
              <a:ext cx="605998" cy="398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6" name="Straight Arrow Connector 25"/>
            <p:cNvCxnSpPr>
              <a:endCxn id="12" idx="1"/>
            </p:cNvCxnSpPr>
            <p:nvPr/>
          </p:nvCxnSpPr>
          <p:spPr bwMode="auto">
            <a:xfrm>
              <a:off x="4328160" y="2407243"/>
              <a:ext cx="605998" cy="3185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/>
            <p:cNvCxnSpPr>
              <a:endCxn id="14" idx="1"/>
            </p:cNvCxnSpPr>
            <p:nvPr/>
          </p:nvCxnSpPr>
          <p:spPr bwMode="auto">
            <a:xfrm>
              <a:off x="4328160" y="3252266"/>
              <a:ext cx="605998" cy="2389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Straight Arrow Connector 27"/>
            <p:cNvCxnSpPr>
              <a:endCxn id="16" idx="1"/>
            </p:cNvCxnSpPr>
            <p:nvPr/>
          </p:nvCxnSpPr>
          <p:spPr bwMode="auto">
            <a:xfrm>
              <a:off x="4328160" y="4097289"/>
              <a:ext cx="605998" cy="1593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/>
            <p:cNvCxnSpPr>
              <a:endCxn id="19" idx="1"/>
            </p:cNvCxnSpPr>
            <p:nvPr/>
          </p:nvCxnSpPr>
          <p:spPr bwMode="auto">
            <a:xfrm>
              <a:off x="4328160" y="4942312"/>
              <a:ext cx="605998" cy="797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0" name="Straight Arrow Connector 29"/>
            <p:cNvCxnSpPr>
              <a:endCxn id="22" idx="1"/>
            </p:cNvCxnSpPr>
            <p:nvPr/>
          </p:nvCxnSpPr>
          <p:spPr bwMode="auto">
            <a:xfrm>
              <a:off x="4328161" y="5787333"/>
              <a:ext cx="605998" cy="1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1" name="Straight Arrow Connector 30"/>
            <p:cNvCxnSpPr/>
            <p:nvPr/>
          </p:nvCxnSpPr>
          <p:spPr bwMode="auto">
            <a:xfrm>
              <a:off x="4934158" y="994497"/>
              <a:ext cx="6454178" cy="0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Flowchart: Extract 31"/>
            <p:cNvSpPr/>
            <p:nvPr/>
          </p:nvSpPr>
          <p:spPr bwMode="auto">
            <a:xfrm rot="16200000" flipV="1">
              <a:off x="9243269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3" name="Flowchart: Extract 32"/>
            <p:cNvSpPr/>
            <p:nvPr/>
          </p:nvSpPr>
          <p:spPr bwMode="auto">
            <a:xfrm rot="16200000" flipV="1">
              <a:off x="11320421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4" name="Flowchart: Extract 33"/>
            <p:cNvSpPr/>
            <p:nvPr/>
          </p:nvSpPr>
          <p:spPr bwMode="auto">
            <a:xfrm rot="16200000" flipV="1">
              <a:off x="6865715" y="903057"/>
              <a:ext cx="365760" cy="182880"/>
            </a:xfrm>
            <a:prstGeom prst="flowChartExtract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5351297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Short Term</a:t>
              </a:r>
            </a:p>
          </p:txBody>
        </p:sp>
        <p:sp>
          <p:nvSpPr>
            <p:cNvPr id="36" name="Rounded Rectangle 35"/>
            <p:cNvSpPr/>
            <p:nvPr/>
          </p:nvSpPr>
          <p:spPr bwMode="auto">
            <a:xfrm>
              <a:off x="7634188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Mid Term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9925296" y="857337"/>
              <a:ext cx="1188720" cy="27432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Long Term</a:t>
              </a:r>
            </a:p>
          </p:txBody>
        </p:sp>
        <p:sp>
          <p:nvSpPr>
            <p:cNvPr id="38" name="Flowchart: Connector 37"/>
            <p:cNvSpPr/>
            <p:nvPr/>
          </p:nvSpPr>
          <p:spPr bwMode="auto">
            <a:xfrm>
              <a:off x="4822208" y="939225"/>
              <a:ext cx="137160" cy="137160"/>
            </a:xfrm>
            <a:prstGeom prst="flowChartConnector">
              <a:avLst/>
            </a:prstGeom>
            <a:solidFill>
              <a:sysClr val="windowText" lastClr="000000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b="1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6957155" y="1177377"/>
              <a:ext cx="0" cy="483645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9334709" y="1131657"/>
              <a:ext cx="0" cy="4882176"/>
            </a:xfrm>
            <a:prstGeom prst="straightConnector1">
              <a:avLst/>
            </a:prstGeom>
            <a:solidFill>
              <a:srgbClr val="4F81BD"/>
            </a:solidFill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Double Bracket 40"/>
            <p:cNvSpPr/>
            <p:nvPr/>
          </p:nvSpPr>
          <p:spPr bwMode="auto">
            <a:xfrm>
              <a:off x="1470397" y="1333620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30 Apps</a:t>
              </a:r>
            </a:p>
          </p:txBody>
        </p:sp>
        <p:sp>
          <p:nvSpPr>
            <p:cNvPr id="42" name="Double Bracket 41"/>
            <p:cNvSpPr/>
            <p:nvPr/>
          </p:nvSpPr>
          <p:spPr bwMode="auto">
            <a:xfrm>
              <a:off x="1470397" y="2178643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3 Apps</a:t>
              </a:r>
            </a:p>
          </p:txBody>
        </p:sp>
        <p:sp>
          <p:nvSpPr>
            <p:cNvPr id="43" name="Double Bracket 42"/>
            <p:cNvSpPr/>
            <p:nvPr/>
          </p:nvSpPr>
          <p:spPr bwMode="auto">
            <a:xfrm>
              <a:off x="1470397" y="3023666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26 Apps</a:t>
              </a:r>
            </a:p>
          </p:txBody>
        </p:sp>
        <p:sp>
          <p:nvSpPr>
            <p:cNvPr id="44" name="Double Bracket 43"/>
            <p:cNvSpPr/>
            <p:nvPr/>
          </p:nvSpPr>
          <p:spPr bwMode="auto">
            <a:xfrm>
              <a:off x="1470397" y="3868689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1 Apps</a:t>
              </a:r>
            </a:p>
          </p:txBody>
        </p:sp>
        <p:sp>
          <p:nvSpPr>
            <p:cNvPr id="45" name="Double Bracket 44"/>
            <p:cNvSpPr/>
            <p:nvPr/>
          </p:nvSpPr>
          <p:spPr bwMode="auto">
            <a:xfrm>
              <a:off x="1470397" y="4713712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63 Apps</a:t>
              </a:r>
            </a:p>
          </p:txBody>
        </p:sp>
        <p:sp>
          <p:nvSpPr>
            <p:cNvPr id="46" name="Double Bracket 45"/>
            <p:cNvSpPr/>
            <p:nvPr/>
          </p:nvSpPr>
          <p:spPr bwMode="auto">
            <a:xfrm>
              <a:off x="1470397" y="5558735"/>
              <a:ext cx="1097280" cy="457200"/>
            </a:xfrm>
            <a:prstGeom prst="bracketPair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132 Apps</a:t>
              </a:r>
            </a:p>
          </p:txBody>
        </p:sp>
        <p:sp>
          <p:nvSpPr>
            <p:cNvPr id="47" name="Double Bracket 46"/>
            <p:cNvSpPr/>
            <p:nvPr/>
          </p:nvSpPr>
          <p:spPr bwMode="auto">
            <a:xfrm rot="16200000">
              <a:off x="-1745079" y="3445126"/>
              <a:ext cx="4680213" cy="457200"/>
            </a:xfrm>
            <a:prstGeom prst="bracketPair">
              <a:avLst/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kern="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App Hosting  Category </a:t>
              </a:r>
              <a:endParaRPr lang="en-US" sz="1333" kern="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cxnSp>
          <p:nvCxnSpPr>
            <p:cNvPr id="48" name="Elbow Connector 47"/>
            <p:cNvCxnSpPr>
              <a:stCxn id="47" idx="2"/>
              <a:endCxn id="41" idx="1"/>
            </p:cNvCxnSpPr>
            <p:nvPr/>
          </p:nvCxnSpPr>
          <p:spPr bwMode="auto">
            <a:xfrm flipV="1">
              <a:off x="823628" y="1562220"/>
              <a:ext cx="646769" cy="2111506"/>
            </a:xfrm>
            <a:prstGeom prst="bentConnector5">
              <a:avLst>
                <a:gd name="adj1" fmla="val 35345"/>
                <a:gd name="adj2" fmla="val 50000"/>
                <a:gd name="adj3" fmla="val 3511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Elbow Connector 48"/>
            <p:cNvCxnSpPr>
              <a:stCxn id="47" idx="2"/>
              <a:endCxn id="42" idx="1"/>
            </p:cNvCxnSpPr>
            <p:nvPr/>
          </p:nvCxnSpPr>
          <p:spPr bwMode="auto">
            <a:xfrm flipV="1">
              <a:off x="823628" y="2407243"/>
              <a:ext cx="646769" cy="1266483"/>
            </a:xfrm>
            <a:prstGeom prst="bentConnector5">
              <a:avLst>
                <a:gd name="adj1" fmla="val 35345"/>
                <a:gd name="adj2" fmla="val 50000"/>
                <a:gd name="adj3" fmla="val 3300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0" name="Elbow Connector 49"/>
            <p:cNvCxnSpPr>
              <a:stCxn id="47" idx="2"/>
              <a:endCxn id="46" idx="1"/>
            </p:cNvCxnSpPr>
            <p:nvPr/>
          </p:nvCxnSpPr>
          <p:spPr bwMode="auto">
            <a:xfrm>
              <a:off x="823628" y="3673726"/>
              <a:ext cx="646769" cy="2113609"/>
            </a:xfrm>
            <a:prstGeom prst="bentConnector5">
              <a:avLst>
                <a:gd name="adj1" fmla="val 35345"/>
                <a:gd name="adj2" fmla="val 50000"/>
                <a:gd name="adj3" fmla="val 3511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Elbow Connector 50"/>
            <p:cNvCxnSpPr>
              <a:stCxn id="47" idx="2"/>
              <a:endCxn id="45" idx="1"/>
            </p:cNvCxnSpPr>
            <p:nvPr/>
          </p:nvCxnSpPr>
          <p:spPr bwMode="auto">
            <a:xfrm>
              <a:off x="823628" y="3673726"/>
              <a:ext cx="646769" cy="1268586"/>
            </a:xfrm>
            <a:prstGeom prst="bentConnector5">
              <a:avLst>
                <a:gd name="adj1" fmla="val 35345"/>
                <a:gd name="adj2" fmla="val 50000"/>
                <a:gd name="adj3" fmla="val 37223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2" name="Elbow Connector 51"/>
            <p:cNvCxnSpPr>
              <a:stCxn id="47" idx="2"/>
              <a:endCxn id="44" idx="1"/>
            </p:cNvCxnSpPr>
            <p:nvPr/>
          </p:nvCxnSpPr>
          <p:spPr bwMode="auto">
            <a:xfrm>
              <a:off x="823628" y="3673726"/>
              <a:ext cx="646769" cy="423563"/>
            </a:xfrm>
            <a:prstGeom prst="bentConnector5">
              <a:avLst>
                <a:gd name="adj1" fmla="val 35345"/>
                <a:gd name="adj2" fmla="val 98388"/>
                <a:gd name="adj3" fmla="val 64655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Elbow Connector 52"/>
            <p:cNvCxnSpPr>
              <a:stCxn id="47" idx="2"/>
              <a:endCxn id="43" idx="1"/>
            </p:cNvCxnSpPr>
            <p:nvPr/>
          </p:nvCxnSpPr>
          <p:spPr bwMode="auto">
            <a:xfrm flipV="1">
              <a:off x="823628" y="3252266"/>
              <a:ext cx="646769" cy="421460"/>
            </a:xfrm>
            <a:prstGeom prst="bentConnector5">
              <a:avLst>
                <a:gd name="adj1" fmla="val 35345"/>
                <a:gd name="adj2" fmla="val 98381"/>
                <a:gd name="adj3" fmla="val 64655"/>
              </a:avLst>
            </a:prstGeom>
            <a:solidFill>
              <a:srgbClr val="4F81BD"/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4" name="Rectangle 53"/>
            <p:cNvSpPr/>
            <p:nvPr/>
          </p:nvSpPr>
          <p:spPr>
            <a:xfrm>
              <a:off x="6286374" y="1770584"/>
              <a:ext cx="1610719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cloud native)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24922" y="2634875"/>
              <a:ext cx="1728096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on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207303" y="3441714"/>
              <a:ext cx="1155298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015987" y="4292431"/>
              <a:ext cx="1610719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(already cloud native)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207303" y="5122691"/>
              <a:ext cx="1155298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IaaS cloud)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65126" y="5089649"/>
              <a:ext cx="1303975" cy="287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latin typeface="Arial" panose="020B0604020202020204"/>
                  <a:ea typeface="ＭＳ Ｐゴシック" pitchFamily="-12" charset="-128"/>
                  <a:cs typeface="ＭＳ Ｐゴシック" pitchFamily="-12" charset="-128"/>
                </a:rPr>
                <a:t>(to Cloud Native)</a:t>
              </a:r>
              <a:endParaRPr lang="en-US" sz="1400" dirty="0">
                <a:solidFill>
                  <a:prstClr val="black"/>
                </a:solidFill>
                <a:latin typeface="Arial" panose="020B0604020202020204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6781801" y="2278039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2" name="TextBox 61"/>
            <p:cNvSpPr txBox="1"/>
            <p:nvPr/>
          </p:nvSpPr>
          <p:spPr bwMode="auto">
            <a:xfrm>
              <a:off x="6789382" y="3102592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3" name="TextBox 62"/>
            <p:cNvSpPr txBox="1"/>
            <p:nvPr/>
          </p:nvSpPr>
          <p:spPr bwMode="auto">
            <a:xfrm>
              <a:off x="6789382" y="3954439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5" name="TextBox 64"/>
            <p:cNvSpPr txBox="1"/>
            <p:nvPr/>
          </p:nvSpPr>
          <p:spPr bwMode="auto">
            <a:xfrm>
              <a:off x="6787488" y="4778992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6" name="TextBox 65"/>
            <p:cNvSpPr txBox="1"/>
            <p:nvPr/>
          </p:nvSpPr>
          <p:spPr bwMode="auto">
            <a:xfrm>
              <a:off x="9129974" y="4765344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  <p:sp>
          <p:nvSpPr>
            <p:cNvPr id="67" name="TextBox 66"/>
            <p:cNvSpPr txBox="1"/>
            <p:nvPr/>
          </p:nvSpPr>
          <p:spPr bwMode="auto">
            <a:xfrm>
              <a:off x="9144000" y="5627863"/>
              <a:ext cx="457200" cy="567493"/>
            </a:xfrm>
            <a:prstGeom prst="bracketPair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square" rtlCol="0">
              <a:prstTxWarp prst="textNoShape">
                <a:avLst/>
              </a:prstTxWarp>
              <a:spAutoFit/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333" b="1" dirty="0">
                  <a:solidFill>
                    <a:prstClr val="black"/>
                  </a:solidFill>
                  <a:latin typeface="Arial" panose="020B0604020202020204"/>
                </a:rPr>
                <a:t>OR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7847506" y="3460453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rPr>
              <a:t>(PaaS/SaaS)</a:t>
            </a:r>
            <a:endParaRPr lang="en-US" sz="1400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211097" y="5054225"/>
            <a:ext cx="10807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Arial" panose="020B0604020202020204"/>
                <a:ea typeface="ＭＳ Ｐゴシック" pitchFamily="-12" charset="-128"/>
                <a:cs typeface="ＭＳ Ｐゴシック" pitchFamily="-12" charset="-128"/>
              </a:rPr>
              <a:t>(PaaS/SaaS)</a:t>
            </a:r>
            <a:endParaRPr lang="en-US" sz="1400" dirty="0">
              <a:solidFill>
                <a:prstClr val="black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633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Transform Operating Model: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First step is to define Products and Platforms</a:t>
            </a:r>
          </a:p>
        </p:txBody>
      </p:sp>
      <p:sp>
        <p:nvSpPr>
          <p:cNvPr id="180" name="Rectangle: Rounded Corners 171">
            <a:extLst>
              <a:ext uri="{FF2B5EF4-FFF2-40B4-BE49-F238E27FC236}">
                <a16:creationId xmlns:a16="http://schemas.microsoft.com/office/drawing/2014/main" id="{95293215-5C05-4121-8571-9684BB119215}"/>
              </a:ext>
            </a:extLst>
          </p:cNvPr>
          <p:cNvSpPr/>
          <p:nvPr/>
        </p:nvSpPr>
        <p:spPr>
          <a:xfrm>
            <a:off x="146579" y="2470296"/>
            <a:ext cx="11927435" cy="3718560"/>
          </a:xfrm>
          <a:prstGeom prst="roundRect">
            <a:avLst>
              <a:gd name="adj" fmla="val 2105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1" name="Rectangle: Rounded Corners 85">
            <a:extLst>
              <a:ext uri="{FF2B5EF4-FFF2-40B4-BE49-F238E27FC236}">
                <a16:creationId xmlns:a16="http://schemas.microsoft.com/office/drawing/2014/main" id="{D081602A-6505-40F4-AF91-0CFEC07267D1}"/>
              </a:ext>
            </a:extLst>
          </p:cNvPr>
          <p:cNvSpPr/>
          <p:nvPr/>
        </p:nvSpPr>
        <p:spPr>
          <a:xfrm>
            <a:off x="146579" y="703932"/>
            <a:ext cx="11927435" cy="1722027"/>
          </a:xfrm>
          <a:prstGeom prst="roundRect">
            <a:avLst>
              <a:gd name="adj" fmla="val 354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A769089-C211-4FA1-B558-16857B8BA771}"/>
              </a:ext>
            </a:extLst>
          </p:cNvPr>
          <p:cNvGrpSpPr/>
          <p:nvPr/>
        </p:nvGrpSpPr>
        <p:grpSpPr>
          <a:xfrm>
            <a:off x="286073" y="1009671"/>
            <a:ext cx="8748292" cy="1353973"/>
            <a:chOff x="254713" y="1166179"/>
            <a:chExt cx="10451361" cy="1260711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5E19C608-791C-438F-A6B6-99A39F1BCBD0}"/>
                </a:ext>
              </a:extLst>
            </p:cNvPr>
            <p:cNvSpPr txBox="1"/>
            <p:nvPr/>
          </p:nvSpPr>
          <p:spPr>
            <a:xfrm>
              <a:off x="7665847" y="1176513"/>
              <a:ext cx="3040227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marL="0" marR="0" lvl="0" indent="0" algn="ctr" defTabSz="5715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dirty="0">
                  <a:latin typeface="Arial" panose="020B0604020202020204"/>
                </a:rPr>
                <a:t>Manufacturing and Supply Chain</a:t>
              </a: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A8757501-E898-4100-965F-0120F17DEDF3}"/>
                </a:ext>
              </a:extLst>
            </p:cNvPr>
            <p:cNvSpPr txBox="1"/>
            <p:nvPr/>
          </p:nvSpPr>
          <p:spPr>
            <a:xfrm>
              <a:off x="254713" y="1166179"/>
              <a:ext cx="3971504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marL="0" marR="0" lvl="0" indent="0" algn="ctr" defTabSz="5715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200" i="0" u="none" strike="noStrike" kern="0" cap="none" spc="0" normalizeH="0" baseline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dirty="0">
                  <a:latin typeface="Arial" panose="020B0604020202020204"/>
                </a:rPr>
                <a:t>Customer Experience 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93221E65-4995-4A40-A187-0FD39E8E2E73}"/>
                </a:ext>
              </a:extLst>
            </p:cNvPr>
            <p:cNvSpPr txBox="1"/>
            <p:nvPr/>
          </p:nvSpPr>
          <p:spPr>
            <a:xfrm>
              <a:off x="2929212" y="1943923"/>
              <a:ext cx="1270884" cy="46976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Call Center &amp; Helpdesk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7F40567D-8930-415D-ADA4-BD56FB8D6F73}"/>
                </a:ext>
              </a:extLst>
            </p:cNvPr>
            <p:cNvSpPr txBox="1"/>
            <p:nvPr/>
          </p:nvSpPr>
          <p:spPr>
            <a:xfrm>
              <a:off x="289360" y="1448804"/>
              <a:ext cx="1235521" cy="451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Ecommerce </a:t>
              </a:r>
            </a:p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Customer Facing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9DBC933-0F97-4541-9EE7-33915A963AAA}"/>
                </a:ext>
              </a:extLst>
            </p:cNvPr>
            <p:cNvSpPr txBox="1"/>
            <p:nvPr/>
          </p:nvSpPr>
          <p:spPr>
            <a:xfrm>
              <a:off x="2932573" y="1446921"/>
              <a:ext cx="1267524" cy="4470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Promotions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6B9381A8-464F-4259-91C9-7683FE27453E}"/>
                </a:ext>
              </a:extLst>
            </p:cNvPr>
            <p:cNvSpPr txBox="1"/>
            <p:nvPr/>
          </p:nvSpPr>
          <p:spPr>
            <a:xfrm>
              <a:off x="1581260" y="1451650"/>
              <a:ext cx="1246570" cy="4309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Portals/Micro Sites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35329085-CF61-49A4-A05C-F827730F8906}"/>
                </a:ext>
              </a:extLst>
            </p:cNvPr>
            <p:cNvSpPr txBox="1"/>
            <p:nvPr/>
          </p:nvSpPr>
          <p:spPr>
            <a:xfrm>
              <a:off x="289359" y="1940625"/>
              <a:ext cx="1030244" cy="4730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Internal Sites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36F6E822-3EE7-43E6-96F1-6F52457FE3AC}"/>
                </a:ext>
              </a:extLst>
            </p:cNvPr>
            <p:cNvSpPr txBox="1"/>
            <p:nvPr/>
          </p:nvSpPr>
          <p:spPr>
            <a:xfrm>
              <a:off x="1387909" y="1938018"/>
              <a:ext cx="1432658" cy="4756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algn="ctr" defTabSz="571500" fontAlgn="base">
                <a:spcBef>
                  <a:spcPct val="0"/>
                </a:spcBef>
                <a:spcAft>
                  <a:spcPct val="0"/>
                </a:spcAft>
                <a:defRPr sz="800" b="1" kern="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Customer Relationship Mgmt. (CRM)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EA1EDA7-3762-417F-B13F-3DC676F84A7D}"/>
                </a:ext>
              </a:extLst>
            </p:cNvPr>
            <p:cNvSpPr txBox="1"/>
            <p:nvPr/>
          </p:nvSpPr>
          <p:spPr>
            <a:xfrm>
              <a:off x="4389682" y="1173033"/>
              <a:ext cx="3174894" cy="217810"/>
            </a:xfrm>
            <a:prstGeom prst="round2SameRect">
              <a:avLst/>
            </a:prstGeom>
            <a:solidFill>
              <a:srgbClr val="0332A0"/>
            </a:solidFill>
          </p:spPr>
          <p:txBody>
            <a:bodyPr wrap="square" lIns="76191" tIns="0" rIns="76191" bIns="38095" rtlCol="0">
              <a:spAutoFit/>
            </a:bodyPr>
            <a:lstStyle>
              <a:defPPr>
                <a:defRPr lang="en-US"/>
              </a:defPPr>
              <a:lvl1pPr algn="ctr" fontAlgn="base">
                <a:spcBef>
                  <a:spcPct val="0"/>
                </a:spcBef>
                <a:spcAft>
                  <a:spcPct val="0"/>
                </a:spcAft>
                <a:defRPr sz="1100">
                  <a:solidFill>
                    <a:prstClr val="black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200" kern="0" dirty="0">
                  <a:solidFill>
                    <a:prstClr val="white"/>
                  </a:solidFill>
                  <a:latin typeface="Arial" panose="020B0604020202020204"/>
                </a:rPr>
                <a:t>Sales, Service, Mktg.,Trade, Orders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FD184B21-DF6F-4D21-8BB1-722B34E3B24E}"/>
                </a:ext>
              </a:extLst>
            </p:cNvPr>
            <p:cNvSpPr txBox="1"/>
            <p:nvPr/>
          </p:nvSpPr>
          <p:spPr>
            <a:xfrm>
              <a:off x="4393317" y="1952675"/>
              <a:ext cx="978097" cy="47421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Trade</a:t>
              </a: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5937905E-7AAA-4EFB-8A26-AB8977CAA82E}"/>
                </a:ext>
              </a:extLst>
            </p:cNvPr>
            <p:cNvSpPr txBox="1"/>
            <p:nvPr/>
          </p:nvSpPr>
          <p:spPr>
            <a:xfrm>
              <a:off x="4389682" y="1450532"/>
              <a:ext cx="981732" cy="43322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Sales 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C7E565B6-4395-4F69-BB01-5876F428CEF3}"/>
                </a:ext>
              </a:extLst>
            </p:cNvPr>
            <p:cNvSpPr txBox="1"/>
            <p:nvPr/>
          </p:nvSpPr>
          <p:spPr>
            <a:xfrm>
              <a:off x="5500479" y="1454421"/>
              <a:ext cx="988386" cy="4448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Service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BEBAED41-DDF4-4909-BB0E-D0B003573E42}"/>
                </a:ext>
              </a:extLst>
            </p:cNvPr>
            <p:cNvSpPr txBox="1"/>
            <p:nvPr/>
          </p:nvSpPr>
          <p:spPr>
            <a:xfrm>
              <a:off x="5503585" y="1951231"/>
              <a:ext cx="985281" cy="4645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Order Mgmt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FB44A42-5FA1-44E5-8C2B-1B7686E49095}"/>
                </a:ext>
              </a:extLst>
            </p:cNvPr>
            <p:cNvSpPr txBox="1"/>
            <p:nvPr/>
          </p:nvSpPr>
          <p:spPr>
            <a:xfrm>
              <a:off x="6569114" y="1453093"/>
              <a:ext cx="983477" cy="9737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2">
                  <a:lumMod val="65000"/>
                  <a:lumOff val="35000"/>
                </a:schemeClr>
              </a:solidFill>
            </a:ln>
          </p:spPr>
          <p:txBody>
            <a:bodyPr wrap="square" lIns="76191" tIns="0" rIns="76191" bIns="38095" rtlCol="0" anchor="ctr">
              <a:noAutofit/>
            </a:bodyPr>
            <a:lstStyle>
              <a:defPPr>
                <a:defRPr lang="en-US"/>
              </a:defPPr>
              <a:lvl1pPr marR="0" lvl="0" indent="0" algn="ctr" defTabSz="57150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700" b="1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iri"/>
                  <a:ea typeface="Tahoma" pitchFamily="34" charset="0"/>
                  <a:cs typeface="Calibri" pitchFamily="34" charset="0"/>
                </a:defRPr>
              </a:lvl1pPr>
            </a:lstStyle>
            <a:p>
              <a:pPr defTabSz="761981">
                <a:defRPr/>
              </a:pPr>
              <a:r>
                <a:rPr lang="en-US" sz="1067" dirty="0">
                  <a:latin typeface="Arial" panose="020B0604020202020204"/>
                </a:rPr>
                <a:t>Marketing</a:t>
              </a:r>
            </a:p>
          </p:txBody>
        </p:sp>
      </p:grpSp>
      <p:sp>
        <p:nvSpPr>
          <p:cNvPr id="183" name="TextBox 182">
            <a:extLst>
              <a:ext uri="{FF2B5EF4-FFF2-40B4-BE49-F238E27FC236}">
                <a16:creationId xmlns:a16="http://schemas.microsoft.com/office/drawing/2014/main" id="{844B89D3-A684-4AA7-93A5-29D1D5E5B6CE}"/>
              </a:ext>
            </a:extLst>
          </p:cNvPr>
          <p:cNvSpPr txBox="1"/>
          <p:nvPr/>
        </p:nvSpPr>
        <p:spPr>
          <a:xfrm>
            <a:off x="137014" y="654486"/>
            <a:ext cx="31726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rPr>
              <a:t> Business Capabilities Domain</a:t>
            </a:r>
          </a:p>
        </p:txBody>
      </p:sp>
      <p:sp>
        <p:nvSpPr>
          <p:cNvPr id="184" name="Rectangle: Rounded Corners 87">
            <a:extLst>
              <a:ext uri="{FF2B5EF4-FFF2-40B4-BE49-F238E27FC236}">
                <a16:creationId xmlns:a16="http://schemas.microsoft.com/office/drawing/2014/main" id="{5B7F1C23-A0CF-4CD1-A9F2-82A63B1E7601}"/>
              </a:ext>
            </a:extLst>
          </p:cNvPr>
          <p:cNvSpPr/>
          <p:nvPr/>
        </p:nvSpPr>
        <p:spPr>
          <a:xfrm>
            <a:off x="572466" y="2798963"/>
            <a:ext cx="11310199" cy="1822000"/>
          </a:xfrm>
          <a:prstGeom prst="roundRect">
            <a:avLst>
              <a:gd name="adj" fmla="val 7200"/>
            </a:avLst>
          </a:prstGeom>
          <a:solidFill>
            <a:srgbClr val="00B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236BEFEB-2824-489A-AA21-1E61D6650E78}"/>
              </a:ext>
            </a:extLst>
          </p:cNvPr>
          <p:cNvSpPr txBox="1"/>
          <p:nvPr/>
        </p:nvSpPr>
        <p:spPr>
          <a:xfrm>
            <a:off x="676435" y="2838178"/>
            <a:ext cx="199708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 Application Platforms</a:t>
            </a:r>
          </a:p>
        </p:txBody>
      </p:sp>
      <p:sp>
        <p:nvSpPr>
          <p:cNvPr id="186" name="Rectangle: Rounded Corners 89">
            <a:extLst>
              <a:ext uri="{FF2B5EF4-FFF2-40B4-BE49-F238E27FC236}">
                <a16:creationId xmlns:a16="http://schemas.microsoft.com/office/drawing/2014/main" id="{E05D1AC9-265C-4DE3-95BD-993D7B747558}"/>
              </a:ext>
            </a:extLst>
          </p:cNvPr>
          <p:cNvSpPr/>
          <p:nvPr/>
        </p:nvSpPr>
        <p:spPr>
          <a:xfrm>
            <a:off x="593061" y="4673336"/>
            <a:ext cx="11289604" cy="1463040"/>
          </a:xfrm>
          <a:prstGeom prst="roundRect">
            <a:avLst>
              <a:gd name="adj" fmla="val 531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D29D5C7-8584-4334-927D-F0A9681D4650}"/>
              </a:ext>
            </a:extLst>
          </p:cNvPr>
          <p:cNvSpPr txBox="1"/>
          <p:nvPr/>
        </p:nvSpPr>
        <p:spPr>
          <a:xfrm>
            <a:off x="683710" y="4713785"/>
            <a:ext cx="1555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Reference </a:t>
            </a:r>
          </a:p>
          <a:p>
            <a:pPr defTabSz="1462273">
              <a:defRPr/>
            </a:pPr>
            <a:r>
              <a:rPr lang="en-US" sz="1600" b="1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Technologies 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BBD8079B-DD78-4FCA-9769-C65151704876}"/>
              </a:ext>
            </a:extLst>
          </p:cNvPr>
          <p:cNvSpPr txBox="1"/>
          <p:nvPr/>
        </p:nvSpPr>
        <p:spPr>
          <a:xfrm>
            <a:off x="4594074" y="2838178"/>
            <a:ext cx="198682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Technology Platforms</a:t>
            </a:r>
          </a:p>
        </p:txBody>
      </p:sp>
      <p:sp>
        <p:nvSpPr>
          <p:cNvPr id="189" name="Arrow: Up-Down 92">
            <a:extLst>
              <a:ext uri="{FF2B5EF4-FFF2-40B4-BE49-F238E27FC236}">
                <a16:creationId xmlns:a16="http://schemas.microsoft.com/office/drawing/2014/main" id="{4F0AE135-C640-4ABC-AF1C-ED560CEEE4D5}"/>
              </a:ext>
            </a:extLst>
          </p:cNvPr>
          <p:cNvSpPr/>
          <p:nvPr/>
        </p:nvSpPr>
        <p:spPr>
          <a:xfrm>
            <a:off x="9012426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90" name="Arrow: Up-Down 93">
            <a:extLst>
              <a:ext uri="{FF2B5EF4-FFF2-40B4-BE49-F238E27FC236}">
                <a16:creationId xmlns:a16="http://schemas.microsoft.com/office/drawing/2014/main" id="{F3F0F4AC-EC6F-4A69-8465-B73E8D42D6FD}"/>
              </a:ext>
            </a:extLst>
          </p:cNvPr>
          <p:cNvSpPr/>
          <p:nvPr/>
        </p:nvSpPr>
        <p:spPr>
          <a:xfrm>
            <a:off x="5121659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37254B0C-3676-4FF1-83A1-FE5D8D723D8D}"/>
              </a:ext>
            </a:extLst>
          </p:cNvPr>
          <p:cNvGrpSpPr/>
          <p:nvPr/>
        </p:nvGrpSpPr>
        <p:grpSpPr>
          <a:xfrm>
            <a:off x="720627" y="3169052"/>
            <a:ext cx="3699419" cy="886027"/>
            <a:chOff x="1143000" y="4173459"/>
            <a:chExt cx="4419600" cy="1086497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D73B28C-B532-4934-B44C-25FF1F9C3642}"/>
                </a:ext>
              </a:extLst>
            </p:cNvPr>
            <p:cNvGrpSpPr/>
            <p:nvPr/>
          </p:nvGrpSpPr>
          <p:grpSpPr>
            <a:xfrm>
              <a:off x="1143000" y="4173459"/>
              <a:ext cx="4419600" cy="1086497"/>
              <a:chOff x="3625809" y="3802757"/>
              <a:chExt cx="4815056" cy="851023"/>
            </a:xfrm>
          </p:grpSpPr>
          <p:sp>
            <p:nvSpPr>
              <p:cNvPr id="248" name="Rectangle: Rounded Corners 97">
                <a:extLst>
                  <a:ext uri="{FF2B5EF4-FFF2-40B4-BE49-F238E27FC236}">
                    <a16:creationId xmlns:a16="http://schemas.microsoft.com/office/drawing/2014/main" id="{978E1B5F-946D-4647-A3A0-8C2DF480CD4E}"/>
                  </a:ext>
                </a:extLst>
              </p:cNvPr>
              <p:cNvSpPr/>
              <p:nvPr/>
            </p:nvSpPr>
            <p:spPr>
              <a:xfrm flipH="1">
                <a:off x="3625809" y="3802757"/>
                <a:ext cx="4815056" cy="851023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endParaRPr lang="en-US" sz="2133" i="1" dirty="0">
                  <a:solidFill>
                    <a:prstClr val="white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Freeform 1">
                <a:extLst>
                  <a:ext uri="{FF2B5EF4-FFF2-40B4-BE49-F238E27FC236}">
                    <a16:creationId xmlns:a16="http://schemas.microsoft.com/office/drawing/2014/main" id="{7DD26A09-C6B1-4839-B94B-7193FC09C9D5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79248" y="3857241"/>
                <a:ext cx="845276" cy="331812"/>
              </a:xfrm>
              <a:custGeom>
                <a:avLst/>
                <a:gdLst>
                  <a:gd name="T0" fmla="*/ 4102 w 27205"/>
                  <a:gd name="T1" fmla="*/ 13411 h 13597"/>
                  <a:gd name="T2" fmla="*/ 4102 w 27205"/>
                  <a:gd name="T3" fmla="*/ 13411 h 13597"/>
                  <a:gd name="T4" fmla="*/ 936 w 27205"/>
                  <a:gd name="T5" fmla="*/ 8941 h 13597"/>
                  <a:gd name="T6" fmla="*/ 5222 w 27205"/>
                  <a:gd name="T7" fmla="*/ 5775 h 13597"/>
                  <a:gd name="T8" fmla="*/ 6898 w 27205"/>
                  <a:gd name="T9" fmla="*/ 3540 h 13597"/>
                  <a:gd name="T10" fmla="*/ 9693 w 27205"/>
                  <a:gd name="T11" fmla="*/ 3540 h 13597"/>
                  <a:gd name="T12" fmla="*/ 16025 w 27205"/>
                  <a:gd name="T13" fmla="*/ 185 h 13597"/>
                  <a:gd name="T14" fmla="*/ 21803 w 27205"/>
                  <a:gd name="T15" fmla="*/ 4655 h 13597"/>
                  <a:gd name="T16" fmla="*/ 27204 w 27205"/>
                  <a:gd name="T17" fmla="*/ 9501 h 13597"/>
                  <a:gd name="T18" fmla="*/ 20681 w 27205"/>
                  <a:gd name="T19" fmla="*/ 13411 h 13597"/>
                  <a:gd name="T20" fmla="*/ 4102 w 27205"/>
                  <a:gd name="T21" fmla="*/ 13411 h 13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205" h="13597">
                    <a:moveTo>
                      <a:pt x="4102" y="13411"/>
                    </a:moveTo>
                    <a:lnTo>
                      <a:pt x="4102" y="13411"/>
                    </a:lnTo>
                    <a:cubicBezTo>
                      <a:pt x="4102" y="13411"/>
                      <a:pt x="0" y="12296"/>
                      <a:pt x="936" y="8941"/>
                    </a:cubicBezTo>
                    <a:cubicBezTo>
                      <a:pt x="1681" y="5590"/>
                      <a:pt x="5222" y="5775"/>
                      <a:pt x="5222" y="5775"/>
                    </a:cubicBezTo>
                    <a:cubicBezTo>
                      <a:pt x="5222" y="5775"/>
                      <a:pt x="5407" y="4285"/>
                      <a:pt x="6898" y="3540"/>
                    </a:cubicBezTo>
                    <a:cubicBezTo>
                      <a:pt x="8203" y="2796"/>
                      <a:pt x="9693" y="3540"/>
                      <a:pt x="9693" y="3540"/>
                    </a:cubicBezTo>
                    <a:cubicBezTo>
                      <a:pt x="9693" y="3540"/>
                      <a:pt x="10993" y="0"/>
                      <a:pt x="16025" y="185"/>
                    </a:cubicBezTo>
                    <a:cubicBezTo>
                      <a:pt x="20497" y="375"/>
                      <a:pt x="21803" y="4655"/>
                      <a:pt x="21803" y="4655"/>
                    </a:cubicBezTo>
                    <a:cubicBezTo>
                      <a:pt x="21803" y="4655"/>
                      <a:pt x="27019" y="3910"/>
                      <a:pt x="27204" y="9501"/>
                    </a:cubicBezTo>
                    <a:cubicBezTo>
                      <a:pt x="27204" y="13596"/>
                      <a:pt x="20681" y="13411"/>
                      <a:pt x="20681" y="13411"/>
                    </a:cubicBezTo>
                    <a:cubicBezTo>
                      <a:pt x="20681" y="13411"/>
                      <a:pt x="6337" y="13411"/>
                      <a:pt x="4102" y="13411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9050" cap="flat">
                <a:solidFill>
                  <a:srgbClr val="C00000"/>
                </a:solidFill>
                <a:round/>
                <a:headEnd/>
                <a:tailEnd/>
              </a:ln>
              <a:effectLst/>
            </p:spPr>
            <p:txBody>
              <a:bodyPr wrap="none" lIns="121915" tIns="60959" rIns="121915" bIns="60959" anchor="ctr"/>
              <a:lstStyle/>
              <a:p>
                <a:pPr algn="ctr" defTabSz="1462273">
                  <a:defRPr/>
                </a:pPr>
                <a:r>
                  <a:rPr lang="en-US" sz="933" b="1" i="1" dirty="0">
                    <a:solidFill>
                      <a:srgbClr val="5F5F5F"/>
                    </a:solidFill>
                    <a:latin typeface="Arial" panose="020B0604020202020204"/>
                    <a:cs typeface="Calibri" panose="020F0502020204030204" pitchFamily="34" charset="0"/>
                  </a:rPr>
                  <a:t>SaaS</a:t>
                </a:r>
                <a:endParaRPr lang="en-US" sz="1200" b="1" i="1" dirty="0">
                  <a:solidFill>
                    <a:srgbClr val="5F5F5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B6019D74-6B24-4E27-B146-5C570AAF4CF6}"/>
                  </a:ext>
                </a:extLst>
              </p:cNvPr>
              <p:cNvSpPr/>
              <p:nvPr/>
            </p:nvSpPr>
            <p:spPr>
              <a:xfrm>
                <a:off x="4788064" y="3896171"/>
                <a:ext cx="957129" cy="29875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ERP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A101248A-73BF-471C-815C-EDE61E4F280B}"/>
                  </a:ext>
                </a:extLst>
              </p:cNvPr>
              <p:cNvSpPr/>
              <p:nvPr/>
            </p:nvSpPr>
            <p:spPr>
              <a:xfrm>
                <a:off x="4788064" y="4256648"/>
                <a:ext cx="957129" cy="299108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HCM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298261FE-306E-4F5E-8188-328877F3FDA2}"/>
                  </a:ext>
                </a:extLst>
              </p:cNvPr>
              <p:cNvSpPr/>
              <p:nvPr/>
            </p:nvSpPr>
            <p:spPr>
              <a:xfrm>
                <a:off x="5855646" y="3896171"/>
                <a:ext cx="988333" cy="296629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SCM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B931EE8-487F-4818-98D2-08213885D4AE}"/>
                  </a:ext>
                </a:extLst>
              </p:cNvPr>
              <p:cNvSpPr/>
              <p:nvPr/>
            </p:nvSpPr>
            <p:spPr>
              <a:xfrm>
                <a:off x="6968243" y="3896171"/>
                <a:ext cx="1084031" cy="296629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MDM</a:t>
                </a:r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D13BA1DF-AB2D-4925-9DA8-91FA88E6FABA}"/>
                  </a:ext>
                </a:extLst>
              </p:cNvPr>
              <p:cNvSpPr/>
              <p:nvPr/>
            </p:nvSpPr>
            <p:spPr>
              <a:xfrm>
                <a:off x="6964980" y="4253651"/>
                <a:ext cx="1087294" cy="302104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PLM</a:t>
                </a:r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5CD474FA-B8E4-4C52-88DC-C1B71383795A}"/>
                </a:ext>
              </a:extLst>
            </p:cNvPr>
            <p:cNvSpPr/>
            <p:nvPr/>
          </p:nvSpPr>
          <p:spPr>
            <a:xfrm>
              <a:off x="3205333" y="4749114"/>
              <a:ext cx="907163" cy="385696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CRM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C23685F-572A-4A5E-B029-AE1DB6E4D42B}"/>
              </a:ext>
            </a:extLst>
          </p:cNvPr>
          <p:cNvGrpSpPr/>
          <p:nvPr/>
        </p:nvGrpSpPr>
        <p:grpSpPr>
          <a:xfrm>
            <a:off x="4611393" y="3143236"/>
            <a:ext cx="4209684" cy="1331136"/>
            <a:chOff x="6395401" y="4142408"/>
            <a:chExt cx="5161562" cy="1601007"/>
          </a:xfrm>
        </p:grpSpPr>
        <p:sp>
          <p:nvSpPr>
            <p:cNvPr id="235" name="Rectangle: Rounded Corners 105">
              <a:extLst>
                <a:ext uri="{FF2B5EF4-FFF2-40B4-BE49-F238E27FC236}">
                  <a16:creationId xmlns:a16="http://schemas.microsoft.com/office/drawing/2014/main" id="{C4E9D5E6-D9BA-45CC-A8D8-C1AD45988C10}"/>
                </a:ext>
              </a:extLst>
            </p:cNvPr>
            <p:cNvSpPr/>
            <p:nvPr/>
          </p:nvSpPr>
          <p:spPr>
            <a:xfrm flipH="1">
              <a:off x="6395401" y="4142408"/>
              <a:ext cx="5161562" cy="160100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endParaRPr lang="en-US" sz="2133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236" name="Freeform 1">
              <a:extLst>
                <a:ext uri="{FF2B5EF4-FFF2-40B4-BE49-F238E27FC236}">
                  <a16:creationId xmlns:a16="http://schemas.microsoft.com/office/drawing/2014/main" id="{488DB001-6F15-4C86-B705-FD1A5B6B45C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46722" y="4201492"/>
              <a:ext cx="768699" cy="415499"/>
            </a:xfrm>
            <a:custGeom>
              <a:avLst/>
              <a:gdLst>
                <a:gd name="T0" fmla="*/ 4102 w 27205"/>
                <a:gd name="T1" fmla="*/ 13411 h 13597"/>
                <a:gd name="T2" fmla="*/ 4102 w 27205"/>
                <a:gd name="T3" fmla="*/ 13411 h 13597"/>
                <a:gd name="T4" fmla="*/ 936 w 27205"/>
                <a:gd name="T5" fmla="*/ 8941 h 13597"/>
                <a:gd name="T6" fmla="*/ 5222 w 27205"/>
                <a:gd name="T7" fmla="*/ 5775 h 13597"/>
                <a:gd name="T8" fmla="*/ 6898 w 27205"/>
                <a:gd name="T9" fmla="*/ 3540 h 13597"/>
                <a:gd name="T10" fmla="*/ 9693 w 27205"/>
                <a:gd name="T11" fmla="*/ 3540 h 13597"/>
                <a:gd name="T12" fmla="*/ 16025 w 27205"/>
                <a:gd name="T13" fmla="*/ 185 h 13597"/>
                <a:gd name="T14" fmla="*/ 21803 w 27205"/>
                <a:gd name="T15" fmla="*/ 4655 h 13597"/>
                <a:gd name="T16" fmla="*/ 27204 w 27205"/>
                <a:gd name="T17" fmla="*/ 9501 h 13597"/>
                <a:gd name="T18" fmla="*/ 20681 w 27205"/>
                <a:gd name="T19" fmla="*/ 13411 h 13597"/>
                <a:gd name="T20" fmla="*/ 4102 w 27205"/>
                <a:gd name="T21" fmla="*/ 13411 h 13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05" h="13597">
                  <a:moveTo>
                    <a:pt x="4102" y="13411"/>
                  </a:moveTo>
                  <a:lnTo>
                    <a:pt x="4102" y="13411"/>
                  </a:lnTo>
                  <a:cubicBezTo>
                    <a:pt x="4102" y="13411"/>
                    <a:pt x="0" y="12296"/>
                    <a:pt x="936" y="8941"/>
                  </a:cubicBezTo>
                  <a:cubicBezTo>
                    <a:pt x="1681" y="5590"/>
                    <a:pt x="5222" y="5775"/>
                    <a:pt x="5222" y="5775"/>
                  </a:cubicBezTo>
                  <a:cubicBezTo>
                    <a:pt x="5222" y="5775"/>
                    <a:pt x="5407" y="4285"/>
                    <a:pt x="6898" y="3540"/>
                  </a:cubicBezTo>
                  <a:cubicBezTo>
                    <a:pt x="8203" y="2796"/>
                    <a:pt x="9693" y="3540"/>
                    <a:pt x="9693" y="3540"/>
                  </a:cubicBezTo>
                  <a:cubicBezTo>
                    <a:pt x="9693" y="3540"/>
                    <a:pt x="10993" y="0"/>
                    <a:pt x="16025" y="185"/>
                  </a:cubicBezTo>
                  <a:cubicBezTo>
                    <a:pt x="20497" y="375"/>
                    <a:pt x="21803" y="4655"/>
                    <a:pt x="21803" y="4655"/>
                  </a:cubicBezTo>
                  <a:cubicBezTo>
                    <a:pt x="21803" y="4655"/>
                    <a:pt x="27019" y="3910"/>
                    <a:pt x="27204" y="9501"/>
                  </a:cubicBezTo>
                  <a:cubicBezTo>
                    <a:pt x="27204" y="13596"/>
                    <a:pt x="20681" y="13411"/>
                    <a:pt x="20681" y="13411"/>
                  </a:cubicBezTo>
                  <a:cubicBezTo>
                    <a:pt x="20681" y="13411"/>
                    <a:pt x="6337" y="13411"/>
                    <a:pt x="4102" y="13411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 w="19050" cap="flat">
              <a:solidFill>
                <a:srgbClr val="C00000"/>
              </a:solidFill>
              <a:round/>
              <a:headEnd/>
              <a:tailEnd/>
            </a:ln>
            <a:effectLst/>
          </p:spPr>
          <p:txBody>
            <a:bodyPr wrap="none" lIns="121915" tIns="60959" rIns="121915" bIns="60959" anchor="ctr"/>
            <a:lstStyle/>
            <a:p>
              <a:pPr algn="ctr" defTabSz="1462273">
                <a:defRPr/>
              </a:pPr>
              <a:r>
                <a:rPr lang="en-US" sz="933" b="1" i="1" dirty="0">
                  <a:solidFill>
                    <a:srgbClr val="5F5F5F"/>
                  </a:solidFill>
                  <a:latin typeface="Arial" panose="020B0604020202020204"/>
                  <a:cs typeface="Calibri" panose="020F0502020204030204" pitchFamily="34" charset="0"/>
                </a:rPr>
                <a:t>PaaS</a:t>
              </a:r>
              <a:endParaRPr lang="en-US" sz="1467" b="1" i="1" dirty="0">
                <a:solidFill>
                  <a:srgbClr val="5F5F5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6D2DC41-F34A-44EE-91A4-89789AF7C29B}"/>
                </a:ext>
              </a:extLst>
            </p:cNvPr>
            <p:cNvGrpSpPr/>
            <p:nvPr/>
          </p:nvGrpSpPr>
          <p:grpSpPr>
            <a:xfrm>
              <a:off x="7277416" y="4372350"/>
              <a:ext cx="4022875" cy="833978"/>
              <a:chOff x="7277416" y="4372350"/>
              <a:chExt cx="4022875" cy="833978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6888BC08-3287-403A-99F9-025126E603AC}"/>
                  </a:ext>
                </a:extLst>
              </p:cNvPr>
              <p:cNvSpPr/>
              <p:nvPr/>
            </p:nvSpPr>
            <p:spPr>
              <a:xfrm>
                <a:off x="7277436" y="4372350"/>
                <a:ext cx="898915" cy="38890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UX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4CDD09A0-78FE-4BAE-A9B0-29EA5193962B}"/>
                  </a:ext>
                </a:extLst>
              </p:cNvPr>
              <p:cNvSpPr/>
              <p:nvPr/>
            </p:nvSpPr>
            <p:spPr>
              <a:xfrm>
                <a:off x="7277416" y="4825694"/>
                <a:ext cx="899783" cy="370057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Logging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BE325B6-B5D8-404F-B390-34087E0E0C42}"/>
                  </a:ext>
                </a:extLst>
              </p:cNvPr>
              <p:cNvSpPr/>
              <p:nvPr/>
            </p:nvSpPr>
            <p:spPr>
              <a:xfrm>
                <a:off x="8235915" y="4372350"/>
                <a:ext cx="1120298" cy="387774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API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B0F24B4F-50FF-4FD8-8F99-262F67BBA47A}"/>
                  </a:ext>
                </a:extLst>
              </p:cNvPr>
              <p:cNvSpPr/>
              <p:nvPr/>
            </p:nvSpPr>
            <p:spPr>
              <a:xfrm>
                <a:off x="8250975" y="4823511"/>
                <a:ext cx="1110652" cy="376980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Error Handling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DD220D4-9D20-4922-85FA-94F623C5ADAA}"/>
                  </a:ext>
                </a:extLst>
              </p:cNvPr>
              <p:cNvSpPr/>
              <p:nvPr/>
            </p:nvSpPr>
            <p:spPr>
              <a:xfrm>
                <a:off x="9415775" y="4374967"/>
                <a:ext cx="1066026" cy="342841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1067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Security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C7A3AF41-ED14-4662-B071-B8C46768BB31}"/>
                  </a:ext>
                </a:extLst>
              </p:cNvPr>
              <p:cNvSpPr/>
              <p:nvPr/>
            </p:nvSpPr>
            <p:spPr>
              <a:xfrm>
                <a:off x="9416916" y="4834713"/>
                <a:ext cx="1135284" cy="361038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DevSecOps</a:t>
                </a:r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135B9C83-C789-4841-8058-7FF5640158C5}"/>
                  </a:ext>
                </a:extLst>
              </p:cNvPr>
              <p:cNvSpPr/>
              <p:nvPr/>
            </p:nvSpPr>
            <p:spPr>
              <a:xfrm>
                <a:off x="10595637" y="4372648"/>
                <a:ext cx="704654" cy="833680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Cloud</a:t>
                </a:r>
              </a:p>
            </p:txBody>
          </p:sp>
        </p:grp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ABCAE118-FF22-4CB4-B808-505F163CBD20}"/>
                </a:ext>
              </a:extLst>
            </p:cNvPr>
            <p:cNvSpPr/>
            <p:nvPr/>
          </p:nvSpPr>
          <p:spPr>
            <a:xfrm>
              <a:off x="7215421" y="5282532"/>
              <a:ext cx="4033215" cy="254135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Support Platforms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6CFFD8B1-4885-44AE-978A-6BC5D5F5FF18}"/>
              </a:ext>
            </a:extLst>
          </p:cNvPr>
          <p:cNvSpPr txBox="1"/>
          <p:nvPr/>
        </p:nvSpPr>
        <p:spPr>
          <a:xfrm>
            <a:off x="9025940" y="2838178"/>
            <a:ext cx="2604624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467" i="1" dirty="0">
                <a:solidFill>
                  <a:prstClr val="white"/>
                </a:solidFill>
                <a:latin typeface="Arial" panose="020B0604020202020204"/>
                <a:cs typeface="Calibri" panose="020F0502020204030204" pitchFamily="34" charset="0"/>
              </a:rPr>
              <a:t> Analytics/Reporting Platform</a:t>
            </a:r>
          </a:p>
        </p:txBody>
      </p:sp>
      <p:sp>
        <p:nvSpPr>
          <p:cNvPr id="194" name="Rounded Rectangle 3">
            <a:extLst>
              <a:ext uri="{FF2B5EF4-FFF2-40B4-BE49-F238E27FC236}">
                <a16:creationId xmlns:a16="http://schemas.microsoft.com/office/drawing/2014/main" id="{1D8B3BCC-F2EE-4EE9-93CF-ADFF34BD5DB7}"/>
              </a:ext>
            </a:extLst>
          </p:cNvPr>
          <p:cNvSpPr/>
          <p:nvPr/>
        </p:nvSpPr>
        <p:spPr bwMode="auto">
          <a:xfrm>
            <a:off x="7278679" y="4738092"/>
            <a:ext cx="1733747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5" name="Rounded Rectangle 4">
            <a:extLst>
              <a:ext uri="{FF2B5EF4-FFF2-40B4-BE49-F238E27FC236}">
                <a16:creationId xmlns:a16="http://schemas.microsoft.com/office/drawing/2014/main" id="{DD9F91CC-7067-4F45-BFDF-486E3847C05B}"/>
              </a:ext>
            </a:extLst>
          </p:cNvPr>
          <p:cNvSpPr/>
          <p:nvPr/>
        </p:nvSpPr>
        <p:spPr bwMode="auto">
          <a:xfrm>
            <a:off x="5479399" y="4738092"/>
            <a:ext cx="1660691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6" name="Rounded Rectangle 13">
            <a:extLst>
              <a:ext uri="{FF2B5EF4-FFF2-40B4-BE49-F238E27FC236}">
                <a16:creationId xmlns:a16="http://schemas.microsoft.com/office/drawing/2014/main" id="{F9399CC4-BB5A-4EF4-A626-AF65DFDB092A}"/>
              </a:ext>
            </a:extLst>
          </p:cNvPr>
          <p:cNvSpPr/>
          <p:nvPr/>
        </p:nvSpPr>
        <p:spPr bwMode="auto">
          <a:xfrm>
            <a:off x="3610413" y="4738092"/>
            <a:ext cx="1567159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496C867-7CAE-4DFF-868E-FA33659CC910}"/>
              </a:ext>
            </a:extLst>
          </p:cNvPr>
          <p:cNvSpPr txBox="1"/>
          <p:nvPr/>
        </p:nvSpPr>
        <p:spPr>
          <a:xfrm>
            <a:off x="5504358" y="4779950"/>
            <a:ext cx="1603148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Database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A2111D9-1CA3-4C2F-AC8C-A669A2F2596B}"/>
              </a:ext>
            </a:extLst>
          </p:cNvPr>
          <p:cNvSpPr txBox="1"/>
          <p:nvPr/>
        </p:nvSpPr>
        <p:spPr>
          <a:xfrm>
            <a:off x="3751836" y="4779950"/>
            <a:ext cx="1281395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DevOps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304BB7B-93A8-4407-A16E-065662ABD452}"/>
              </a:ext>
            </a:extLst>
          </p:cNvPr>
          <p:cNvSpPr txBox="1"/>
          <p:nvPr/>
        </p:nvSpPr>
        <p:spPr>
          <a:xfrm>
            <a:off x="7278679" y="4719070"/>
            <a:ext cx="1751612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Languages &amp; </a:t>
            </a:r>
          </a:p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Frameworks</a:t>
            </a: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6A60EA34-C0B7-488F-9969-077BBA080C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611" y="5162559"/>
            <a:ext cx="666468" cy="3310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382A0D68-040B-473B-B93A-DA936C40F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15" y="5286663"/>
            <a:ext cx="623256" cy="192671"/>
          </a:xfrm>
          <a:prstGeom prst="rect">
            <a:avLst/>
          </a:prstGeom>
        </p:spPr>
      </p:pic>
      <p:pic>
        <p:nvPicPr>
          <p:cNvPr id="202" name="Picture 2" descr="Image result for Node JS transparent logo">
            <a:extLst>
              <a:ext uri="{FF2B5EF4-FFF2-40B4-BE49-F238E27FC236}">
                <a16:creationId xmlns:a16="http://schemas.microsoft.com/office/drawing/2014/main" id="{FD220275-F2A2-4262-83C4-C1858AF7E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524" y="5681977"/>
            <a:ext cx="468701" cy="28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00E94C62-E5EE-4842-8019-9F517FD6EC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312" y="5577777"/>
            <a:ext cx="319665" cy="317523"/>
          </a:xfrm>
          <a:prstGeom prst="rect">
            <a:avLst/>
          </a:prstGeom>
        </p:spPr>
      </p:pic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5701C31-A8F6-49F1-9BDE-2B2BA6C53035}"/>
              </a:ext>
            </a:extLst>
          </p:cNvPr>
          <p:cNvGrpSpPr/>
          <p:nvPr/>
        </p:nvGrpSpPr>
        <p:grpSpPr>
          <a:xfrm>
            <a:off x="4494975" y="5123501"/>
            <a:ext cx="597056" cy="463851"/>
            <a:chOff x="4114303" y="6506233"/>
            <a:chExt cx="713287" cy="557891"/>
          </a:xfrm>
        </p:grpSpPr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2EE686E5-4281-4E2D-8FF5-A4C57F8BE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259" y="6506233"/>
              <a:ext cx="281620" cy="281620"/>
            </a:xfrm>
            <a:prstGeom prst="rect">
              <a:avLst/>
            </a:prstGeom>
          </p:spPr>
        </p:pic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D8CA22B-EAF9-4D77-9579-ED00C7AF6D63}"/>
                </a:ext>
              </a:extLst>
            </p:cNvPr>
            <p:cNvSpPr txBox="1"/>
            <p:nvPr/>
          </p:nvSpPr>
          <p:spPr>
            <a:xfrm>
              <a:off x="4114303" y="6805001"/>
              <a:ext cx="713287" cy="2591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462273">
                <a:defRPr/>
              </a:pPr>
              <a:r>
                <a:rPr lang="en-US" sz="800" dirty="0">
                  <a:solidFill>
                    <a:prstClr val="black"/>
                  </a:solidFill>
                  <a:latin typeface="Arial" panose="020B0604020202020204"/>
                </a:rPr>
                <a:t>GitHub</a:t>
              </a:r>
            </a:p>
          </p:txBody>
        </p:sp>
      </p:grpSp>
      <p:sp>
        <p:nvSpPr>
          <p:cNvPr id="205" name="Rounded Rectangle 5">
            <a:extLst>
              <a:ext uri="{FF2B5EF4-FFF2-40B4-BE49-F238E27FC236}">
                <a16:creationId xmlns:a16="http://schemas.microsoft.com/office/drawing/2014/main" id="{0651CBE1-8B56-4C4F-BD36-CF7BA0FD3113}"/>
              </a:ext>
            </a:extLst>
          </p:cNvPr>
          <p:cNvSpPr/>
          <p:nvPr/>
        </p:nvSpPr>
        <p:spPr bwMode="auto">
          <a:xfrm>
            <a:off x="9139992" y="4738092"/>
            <a:ext cx="1699515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C889416-33C8-4DAF-822C-8CFB24D0FE7E}"/>
              </a:ext>
            </a:extLst>
          </p:cNvPr>
          <p:cNvSpPr txBox="1"/>
          <p:nvPr/>
        </p:nvSpPr>
        <p:spPr>
          <a:xfrm>
            <a:off x="9151011" y="4779950"/>
            <a:ext cx="1655909" cy="297454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Hosting Platform</a:t>
            </a: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id="{F9D67406-B49C-4232-B232-849695240B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38" y="5162557"/>
            <a:ext cx="418063" cy="360120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22A5FD7-DDD3-4A51-8FA4-8DA0E51D59B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175" y="5337201"/>
            <a:ext cx="736575" cy="418783"/>
          </a:xfrm>
          <a:prstGeom prst="rect">
            <a:avLst/>
          </a:prstGeom>
          <a:ln>
            <a:noFill/>
            <a:prstDash val="sysDash"/>
          </a:ln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7BF6714-411B-4B5A-B945-BDB728FB6B86}"/>
              </a:ext>
            </a:extLst>
          </p:cNvPr>
          <p:cNvGrpSpPr/>
          <p:nvPr/>
        </p:nvGrpSpPr>
        <p:grpSpPr>
          <a:xfrm>
            <a:off x="9012426" y="3130356"/>
            <a:ext cx="2730809" cy="1306600"/>
            <a:chOff x="10667999" y="3686304"/>
            <a:chExt cx="3262428" cy="1571496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79B44BB2-271B-4266-BCBE-817AC8CFE539}"/>
                </a:ext>
              </a:extLst>
            </p:cNvPr>
            <p:cNvGrpSpPr/>
            <p:nvPr/>
          </p:nvGrpSpPr>
          <p:grpSpPr>
            <a:xfrm>
              <a:off x="10667999" y="3686304"/>
              <a:ext cx="3262428" cy="1571496"/>
              <a:chOff x="10515599" y="3686304"/>
              <a:chExt cx="3262428" cy="1571496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51413B1E-E25C-4DBB-A5D3-A4651085F761}"/>
                  </a:ext>
                </a:extLst>
              </p:cNvPr>
              <p:cNvGrpSpPr/>
              <p:nvPr/>
            </p:nvGrpSpPr>
            <p:grpSpPr>
              <a:xfrm>
                <a:off x="10515599" y="3686304"/>
                <a:ext cx="3262428" cy="1571496"/>
                <a:chOff x="6395400" y="4142409"/>
                <a:chExt cx="3545845" cy="1571496"/>
              </a:xfrm>
            </p:grpSpPr>
            <p:sp>
              <p:nvSpPr>
                <p:cNvPr id="228" name="Rectangle: Rounded Corners 156">
                  <a:extLst>
                    <a:ext uri="{FF2B5EF4-FFF2-40B4-BE49-F238E27FC236}">
                      <a16:creationId xmlns:a16="http://schemas.microsoft.com/office/drawing/2014/main" id="{C0C1E776-ADF5-4351-B949-17C684677318}"/>
                    </a:ext>
                  </a:extLst>
                </p:cNvPr>
                <p:cNvSpPr/>
                <p:nvPr/>
              </p:nvSpPr>
              <p:spPr>
                <a:xfrm flipH="1">
                  <a:off x="6395400" y="4142409"/>
                  <a:ext cx="3545845" cy="1571496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462273">
                    <a:defRPr/>
                  </a:pPr>
                  <a:endParaRPr lang="en-US" sz="2133" i="1" dirty="0">
                    <a:solidFill>
                      <a:prstClr val="white"/>
                    </a:solidFill>
                    <a:latin typeface="Arial" panose="020B0604020202020204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29" name="Freeform 1">
                  <a:extLst>
                    <a:ext uri="{FF2B5EF4-FFF2-40B4-BE49-F238E27FC236}">
                      <a16:creationId xmlns:a16="http://schemas.microsoft.com/office/drawing/2014/main" id="{00CD56D9-C734-468B-9B91-6FD2169E5E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491483" y="4213697"/>
                  <a:ext cx="706448" cy="388900"/>
                </a:xfrm>
                <a:custGeom>
                  <a:avLst/>
                  <a:gdLst>
                    <a:gd name="T0" fmla="*/ 4102 w 27205"/>
                    <a:gd name="T1" fmla="*/ 13411 h 13597"/>
                    <a:gd name="T2" fmla="*/ 4102 w 27205"/>
                    <a:gd name="T3" fmla="*/ 13411 h 13597"/>
                    <a:gd name="T4" fmla="*/ 936 w 27205"/>
                    <a:gd name="T5" fmla="*/ 8941 h 13597"/>
                    <a:gd name="T6" fmla="*/ 5222 w 27205"/>
                    <a:gd name="T7" fmla="*/ 5775 h 13597"/>
                    <a:gd name="T8" fmla="*/ 6898 w 27205"/>
                    <a:gd name="T9" fmla="*/ 3540 h 13597"/>
                    <a:gd name="T10" fmla="*/ 9693 w 27205"/>
                    <a:gd name="T11" fmla="*/ 3540 h 13597"/>
                    <a:gd name="T12" fmla="*/ 16025 w 27205"/>
                    <a:gd name="T13" fmla="*/ 185 h 13597"/>
                    <a:gd name="T14" fmla="*/ 21803 w 27205"/>
                    <a:gd name="T15" fmla="*/ 4655 h 13597"/>
                    <a:gd name="T16" fmla="*/ 27204 w 27205"/>
                    <a:gd name="T17" fmla="*/ 9501 h 13597"/>
                    <a:gd name="T18" fmla="*/ 20681 w 27205"/>
                    <a:gd name="T19" fmla="*/ 13411 h 13597"/>
                    <a:gd name="T20" fmla="*/ 4102 w 27205"/>
                    <a:gd name="T21" fmla="*/ 13411 h 13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205" h="13597">
                      <a:moveTo>
                        <a:pt x="4102" y="13411"/>
                      </a:moveTo>
                      <a:lnTo>
                        <a:pt x="4102" y="13411"/>
                      </a:lnTo>
                      <a:cubicBezTo>
                        <a:pt x="4102" y="13411"/>
                        <a:pt x="0" y="12296"/>
                        <a:pt x="936" y="8941"/>
                      </a:cubicBezTo>
                      <a:cubicBezTo>
                        <a:pt x="1681" y="5590"/>
                        <a:pt x="5222" y="5775"/>
                        <a:pt x="5222" y="5775"/>
                      </a:cubicBezTo>
                      <a:cubicBezTo>
                        <a:pt x="5222" y="5775"/>
                        <a:pt x="5407" y="4285"/>
                        <a:pt x="6898" y="3540"/>
                      </a:cubicBezTo>
                      <a:cubicBezTo>
                        <a:pt x="8203" y="2796"/>
                        <a:pt x="9693" y="3540"/>
                        <a:pt x="9693" y="3540"/>
                      </a:cubicBezTo>
                      <a:cubicBezTo>
                        <a:pt x="9693" y="3540"/>
                        <a:pt x="10993" y="0"/>
                        <a:pt x="16025" y="185"/>
                      </a:cubicBezTo>
                      <a:cubicBezTo>
                        <a:pt x="20497" y="375"/>
                        <a:pt x="21803" y="4655"/>
                        <a:pt x="21803" y="4655"/>
                      </a:cubicBezTo>
                      <a:cubicBezTo>
                        <a:pt x="21803" y="4655"/>
                        <a:pt x="27019" y="3910"/>
                        <a:pt x="27204" y="9501"/>
                      </a:cubicBezTo>
                      <a:cubicBezTo>
                        <a:pt x="27204" y="13596"/>
                        <a:pt x="20681" y="13411"/>
                        <a:pt x="20681" y="13411"/>
                      </a:cubicBezTo>
                      <a:cubicBezTo>
                        <a:pt x="20681" y="13411"/>
                        <a:pt x="6337" y="13411"/>
                        <a:pt x="4102" y="13411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19050" cap="flat">
                  <a:solidFill>
                    <a:srgbClr val="C00000"/>
                  </a:solidFill>
                  <a:round/>
                  <a:headEnd/>
                  <a:tailEnd/>
                </a:ln>
                <a:effectLst/>
              </p:spPr>
              <p:txBody>
                <a:bodyPr wrap="none" lIns="121915" tIns="60959" rIns="121915" bIns="60959" anchor="ctr"/>
                <a:lstStyle/>
                <a:p>
                  <a:pPr algn="ctr" defTabSz="1462273">
                    <a:defRPr/>
                  </a:pPr>
                  <a:r>
                    <a:rPr lang="en-US" sz="933" b="1" i="1" dirty="0">
                      <a:solidFill>
                        <a:srgbClr val="5F5F5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PaaS</a:t>
                  </a:r>
                </a:p>
              </p:txBody>
            </p:sp>
            <p:grpSp>
              <p:nvGrpSpPr>
                <p:cNvPr id="230" name="Group 229">
                  <a:extLst>
                    <a:ext uri="{FF2B5EF4-FFF2-40B4-BE49-F238E27FC236}">
                      <a16:creationId xmlns:a16="http://schemas.microsoft.com/office/drawing/2014/main" id="{4064AAB1-AA87-4BDE-98C8-D7A0F17C2BAA}"/>
                    </a:ext>
                  </a:extLst>
                </p:cNvPr>
                <p:cNvGrpSpPr/>
                <p:nvPr/>
              </p:nvGrpSpPr>
              <p:grpSpPr>
                <a:xfrm>
                  <a:off x="7133284" y="4613387"/>
                  <a:ext cx="2687414" cy="546239"/>
                  <a:chOff x="7133284" y="4613387"/>
                  <a:chExt cx="2687414" cy="546239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3B3C5E38-1036-42D4-9645-92F119CE4306}"/>
                      </a:ext>
                    </a:extLst>
                  </p:cNvPr>
                  <p:cNvSpPr/>
                  <p:nvPr/>
                </p:nvSpPr>
                <p:spPr>
                  <a:xfrm>
                    <a:off x="7133284" y="4613387"/>
                    <a:ext cx="2687411" cy="305024"/>
                  </a:xfrm>
                  <a:prstGeom prst="rect">
                    <a:avLst/>
                  </a:prstGeom>
                  <a:solidFill>
                    <a:srgbClr val="00B140"/>
                  </a:solidFill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462273">
                      <a:defRPr/>
                    </a:pPr>
                    <a:r>
                      <a:rPr lang="en-US" sz="1067" i="1" dirty="0">
                        <a:solidFill>
                          <a:srgbClr val="FFFFFF"/>
                        </a:solidFill>
                        <a:latin typeface="Arial" panose="020B0604020202020204"/>
                        <a:cs typeface="Calibri" panose="020F0502020204030204" pitchFamily="34" charset="0"/>
                      </a:rPr>
                      <a:t>Reporting &amp; Dashboards</a:t>
                    </a: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318A16D-0B7E-4292-9E8C-CE284D1AEB73}"/>
                      </a:ext>
                    </a:extLst>
                  </p:cNvPr>
                  <p:cNvSpPr/>
                  <p:nvPr/>
                </p:nvSpPr>
                <p:spPr>
                  <a:xfrm>
                    <a:off x="7133284" y="4941606"/>
                    <a:ext cx="2687414" cy="218020"/>
                  </a:xfrm>
                  <a:prstGeom prst="rect">
                    <a:avLst/>
                  </a:prstGeom>
                  <a:solidFill>
                    <a:srgbClr val="00B140"/>
                  </a:solidFill>
                  <a:ln>
                    <a:noFill/>
                  </a:ln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 defTabSz="1462273">
                      <a:defRPr/>
                    </a:pPr>
                    <a:r>
                      <a:rPr lang="en-US" sz="1067" i="1" dirty="0">
                        <a:solidFill>
                          <a:srgbClr val="FFFFFF"/>
                        </a:solidFill>
                        <a:latin typeface="Arial" panose="020B0604020202020204"/>
                        <a:cs typeface="Calibri" panose="020F0502020204030204" pitchFamily="34" charset="0"/>
                      </a:rPr>
                      <a:t>ML &amp; AI</a:t>
                    </a:r>
                    <a:endParaRPr lang="en-US" sz="400" i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D1DDB2E4-F0B7-4F58-95D7-FC1C480965FD}"/>
                  </a:ext>
                </a:extLst>
              </p:cNvPr>
              <p:cNvSpPr/>
              <p:nvPr/>
            </p:nvSpPr>
            <p:spPr>
              <a:xfrm>
                <a:off x="11194505" y="4803082"/>
                <a:ext cx="854117" cy="274776"/>
              </a:xfrm>
              <a:prstGeom prst="rect">
                <a:avLst/>
              </a:prstGeom>
              <a:solidFill>
                <a:srgbClr val="00B140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1462273">
                  <a:defRPr/>
                </a:pPr>
                <a:r>
                  <a:rPr lang="en-US" sz="933" i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Financial</a:t>
                </a:r>
                <a:endParaRPr lang="en-US" sz="400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2AEF1C3C-8D56-40DC-9C26-9502FA9AA37B}"/>
                </a:ext>
              </a:extLst>
            </p:cNvPr>
            <p:cNvSpPr/>
            <p:nvPr/>
          </p:nvSpPr>
          <p:spPr>
            <a:xfrm>
              <a:off x="12246666" y="4793638"/>
              <a:ext cx="700210" cy="293665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PLM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C22E3BE0-89ED-42A0-9894-CF6279A381A4}"/>
                </a:ext>
              </a:extLst>
            </p:cNvPr>
            <p:cNvSpPr/>
            <p:nvPr/>
          </p:nvSpPr>
          <p:spPr>
            <a:xfrm>
              <a:off x="12992522" y="4795522"/>
              <a:ext cx="818299" cy="289896"/>
            </a:xfrm>
            <a:prstGeom prst="rect">
              <a:avLst/>
            </a:prstGeom>
            <a:solidFill>
              <a:srgbClr val="00B140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462273">
                <a:defRPr/>
              </a:pPr>
              <a:r>
                <a:rPr lang="en-US" sz="1067" i="1" dirty="0">
                  <a:solidFill>
                    <a:srgbClr val="FFFFFF"/>
                  </a:solidFill>
                  <a:latin typeface="Arial" panose="020B0604020202020204"/>
                  <a:cs typeface="Calibri" panose="020F0502020204030204" pitchFamily="34" charset="0"/>
                </a:rPr>
                <a:t>Retail</a:t>
              </a:r>
              <a:endParaRPr lang="en-US" sz="400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</p:grpSp>
      <p:sp>
        <p:nvSpPr>
          <p:cNvPr id="210" name="Rounded Rectangle 13">
            <a:extLst>
              <a:ext uri="{FF2B5EF4-FFF2-40B4-BE49-F238E27FC236}">
                <a16:creationId xmlns:a16="http://schemas.microsoft.com/office/drawing/2014/main" id="{34626460-7D85-40F6-A994-6913B2EFFE3D}"/>
              </a:ext>
            </a:extLst>
          </p:cNvPr>
          <p:cNvSpPr/>
          <p:nvPr/>
        </p:nvSpPr>
        <p:spPr bwMode="auto">
          <a:xfrm>
            <a:off x="2348955" y="4738092"/>
            <a:ext cx="1153484" cy="1341120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133" b="1" dirty="0">
              <a:solidFill>
                <a:prstClr val="black"/>
              </a:solidFill>
              <a:latin typeface="Arial" panose="020B0604020202020204"/>
              <a:ea typeface="ＭＳ Ｐゴシック" pitchFamily="-12" charset="-128"/>
              <a:cs typeface="ＭＳ Ｐゴシック" pitchFamily="-12" charset="-128"/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5655E917-DCAF-461A-BDBB-91BFB5A4F9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089" y="5493558"/>
            <a:ext cx="829657" cy="148132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4B492B21-15DD-4D53-A763-41EBCD17EA60}"/>
              </a:ext>
            </a:extLst>
          </p:cNvPr>
          <p:cNvSpPr txBox="1"/>
          <p:nvPr/>
        </p:nvSpPr>
        <p:spPr>
          <a:xfrm>
            <a:off x="2284827" y="4805559"/>
            <a:ext cx="128139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462273">
              <a:defRPr/>
            </a:pPr>
            <a:r>
              <a:rPr lang="en-US" sz="1333" b="1" i="1" dirty="0">
                <a:solidFill>
                  <a:prstClr val="black"/>
                </a:solidFill>
                <a:latin typeface="Arial" panose="020B0604020202020204"/>
              </a:rPr>
              <a:t>Service Management</a:t>
            </a:r>
          </a:p>
        </p:txBody>
      </p:sp>
      <p:sp>
        <p:nvSpPr>
          <p:cNvPr id="213" name="Rectangle: Rounded Corners 164">
            <a:extLst>
              <a:ext uri="{FF2B5EF4-FFF2-40B4-BE49-F238E27FC236}">
                <a16:creationId xmlns:a16="http://schemas.microsoft.com/office/drawing/2014/main" id="{9F3A5DF2-2FB5-4A59-B077-0B566BD9815D}"/>
              </a:ext>
            </a:extLst>
          </p:cNvPr>
          <p:cNvSpPr/>
          <p:nvPr/>
        </p:nvSpPr>
        <p:spPr>
          <a:xfrm flipH="1">
            <a:off x="720627" y="4079866"/>
            <a:ext cx="3699419" cy="4204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i="1" dirty="0">
              <a:solidFill>
                <a:prstClr val="white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1001DC2-2922-4DA9-A7E3-E133C7A5F2D4}"/>
              </a:ext>
            </a:extLst>
          </p:cNvPr>
          <p:cNvSpPr/>
          <p:nvPr/>
        </p:nvSpPr>
        <p:spPr>
          <a:xfrm>
            <a:off x="1613590" y="4154806"/>
            <a:ext cx="2507901" cy="258665"/>
          </a:xfrm>
          <a:prstGeom prst="rect">
            <a:avLst/>
          </a:prstGeom>
          <a:solidFill>
            <a:srgbClr val="00B14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462273">
              <a:defRPr/>
            </a:pPr>
            <a:r>
              <a:rPr lang="en-US" sz="1067" i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Custom Applications / Micro Services</a:t>
            </a:r>
          </a:p>
        </p:txBody>
      </p:sp>
      <p:sp>
        <p:nvSpPr>
          <p:cNvPr id="215" name="Arrow: Left-Right 166">
            <a:extLst>
              <a:ext uri="{FF2B5EF4-FFF2-40B4-BE49-F238E27FC236}">
                <a16:creationId xmlns:a16="http://schemas.microsoft.com/office/drawing/2014/main" id="{34339896-1ECF-4DB5-9CA3-A9F1D0AC569A}"/>
              </a:ext>
            </a:extLst>
          </p:cNvPr>
          <p:cNvSpPr/>
          <p:nvPr/>
        </p:nvSpPr>
        <p:spPr>
          <a:xfrm>
            <a:off x="8629779" y="3931219"/>
            <a:ext cx="573944" cy="255164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black"/>
              </a:solidFill>
              <a:latin typeface="Arial" panose="020B0604020202020204"/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E55899C8-D16B-41F1-8489-C47D3A56E2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871" y="4132412"/>
            <a:ext cx="384936" cy="288016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217" name="Freeform 1">
            <a:extLst>
              <a:ext uri="{FF2B5EF4-FFF2-40B4-BE49-F238E27FC236}">
                <a16:creationId xmlns:a16="http://schemas.microsoft.com/office/drawing/2014/main" id="{C0B0AB5C-07A0-494F-ADD8-7A4FFDEEA3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1686" y="4162015"/>
            <a:ext cx="371295" cy="215508"/>
          </a:xfrm>
          <a:custGeom>
            <a:avLst/>
            <a:gdLst>
              <a:gd name="T0" fmla="*/ 4102 w 27205"/>
              <a:gd name="T1" fmla="*/ 13411 h 13597"/>
              <a:gd name="T2" fmla="*/ 4102 w 27205"/>
              <a:gd name="T3" fmla="*/ 13411 h 13597"/>
              <a:gd name="T4" fmla="*/ 936 w 27205"/>
              <a:gd name="T5" fmla="*/ 8941 h 13597"/>
              <a:gd name="T6" fmla="*/ 5222 w 27205"/>
              <a:gd name="T7" fmla="*/ 5775 h 13597"/>
              <a:gd name="T8" fmla="*/ 6898 w 27205"/>
              <a:gd name="T9" fmla="*/ 3540 h 13597"/>
              <a:gd name="T10" fmla="*/ 9693 w 27205"/>
              <a:gd name="T11" fmla="*/ 3540 h 13597"/>
              <a:gd name="T12" fmla="*/ 16025 w 27205"/>
              <a:gd name="T13" fmla="*/ 185 h 13597"/>
              <a:gd name="T14" fmla="*/ 21803 w 27205"/>
              <a:gd name="T15" fmla="*/ 4655 h 13597"/>
              <a:gd name="T16" fmla="*/ 27204 w 27205"/>
              <a:gd name="T17" fmla="*/ 9501 h 13597"/>
              <a:gd name="T18" fmla="*/ 20681 w 27205"/>
              <a:gd name="T19" fmla="*/ 13411 h 13597"/>
              <a:gd name="T20" fmla="*/ 4102 w 27205"/>
              <a:gd name="T21" fmla="*/ 13411 h 13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205" h="13597">
                <a:moveTo>
                  <a:pt x="4102" y="13411"/>
                </a:moveTo>
                <a:lnTo>
                  <a:pt x="4102" y="13411"/>
                </a:lnTo>
                <a:cubicBezTo>
                  <a:pt x="4102" y="13411"/>
                  <a:pt x="0" y="12296"/>
                  <a:pt x="936" y="8941"/>
                </a:cubicBezTo>
                <a:cubicBezTo>
                  <a:pt x="1681" y="5590"/>
                  <a:pt x="5222" y="5775"/>
                  <a:pt x="5222" y="5775"/>
                </a:cubicBezTo>
                <a:cubicBezTo>
                  <a:pt x="5222" y="5775"/>
                  <a:pt x="5407" y="4285"/>
                  <a:pt x="6898" y="3540"/>
                </a:cubicBezTo>
                <a:cubicBezTo>
                  <a:pt x="8203" y="2796"/>
                  <a:pt x="9693" y="3540"/>
                  <a:pt x="9693" y="3540"/>
                </a:cubicBezTo>
                <a:cubicBezTo>
                  <a:pt x="9693" y="3540"/>
                  <a:pt x="10993" y="0"/>
                  <a:pt x="16025" y="185"/>
                </a:cubicBezTo>
                <a:cubicBezTo>
                  <a:pt x="20497" y="375"/>
                  <a:pt x="21803" y="4655"/>
                  <a:pt x="21803" y="4655"/>
                </a:cubicBezTo>
                <a:cubicBezTo>
                  <a:pt x="21803" y="4655"/>
                  <a:pt x="27019" y="3910"/>
                  <a:pt x="27204" y="9501"/>
                </a:cubicBezTo>
                <a:cubicBezTo>
                  <a:pt x="27204" y="13596"/>
                  <a:pt x="20681" y="13411"/>
                  <a:pt x="20681" y="13411"/>
                </a:cubicBezTo>
                <a:cubicBezTo>
                  <a:pt x="20681" y="13411"/>
                  <a:pt x="6337" y="13411"/>
                  <a:pt x="4102" y="13411"/>
                </a:cubicBezTo>
              </a:path>
            </a:pathLst>
          </a:custGeom>
          <a:solidFill>
            <a:schemeClr val="bg1">
              <a:lumMod val="85000"/>
            </a:schemeClr>
          </a:solidFill>
          <a:ln w="19050" cap="flat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lIns="121915" tIns="60959" rIns="121915" bIns="60959" anchor="ctr"/>
          <a:lstStyle/>
          <a:p>
            <a:pPr algn="ctr" defTabSz="1462273">
              <a:defRPr/>
            </a:pPr>
            <a:r>
              <a:rPr lang="en-US" sz="933" b="1" i="1" dirty="0">
                <a:solidFill>
                  <a:srgbClr val="5F5F5F"/>
                </a:solidFill>
                <a:latin typeface="Arial" panose="020B0604020202020204"/>
                <a:cs typeface="Calibri" panose="020F0502020204030204" pitchFamily="34" charset="0"/>
              </a:rPr>
              <a:t>PaaS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BCA0D61C-8EFA-4B27-87A0-8024E74287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2295" y="5609167"/>
            <a:ext cx="516104" cy="301077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8ED78D94-DC86-425B-8947-D7A4887DD2BD}"/>
              </a:ext>
            </a:extLst>
          </p:cNvPr>
          <p:cNvSpPr txBox="1"/>
          <p:nvPr/>
        </p:nvSpPr>
        <p:spPr>
          <a:xfrm>
            <a:off x="146581" y="2440767"/>
            <a:ext cx="3641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62273"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rPr>
              <a:t> Engineering &amp; Technology Domain</a:t>
            </a:r>
          </a:p>
        </p:txBody>
      </p:sp>
      <p:pic>
        <p:nvPicPr>
          <p:cNvPr id="220" name="Picture 219">
            <a:extLst>
              <a:ext uri="{FF2B5EF4-FFF2-40B4-BE49-F238E27FC236}">
                <a16:creationId xmlns:a16="http://schemas.microsoft.com/office/drawing/2014/main" id="{63CEB05C-BB0B-4ED6-8D51-D620598B0E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1735" y="5755983"/>
            <a:ext cx="650164" cy="253423"/>
          </a:xfrm>
          <a:prstGeom prst="rect">
            <a:avLst/>
          </a:prstGeom>
        </p:spPr>
      </p:pic>
      <p:sp>
        <p:nvSpPr>
          <p:cNvPr id="221" name="Arrow: Up-Down 173">
            <a:extLst>
              <a:ext uri="{FF2B5EF4-FFF2-40B4-BE49-F238E27FC236}">
                <a16:creationId xmlns:a16="http://schemas.microsoft.com/office/drawing/2014/main" id="{FA1DD772-BAB5-4A1E-AA38-E6773836A39A}"/>
              </a:ext>
            </a:extLst>
          </p:cNvPr>
          <p:cNvSpPr/>
          <p:nvPr/>
        </p:nvSpPr>
        <p:spPr>
          <a:xfrm>
            <a:off x="2060071" y="4520093"/>
            <a:ext cx="191349" cy="345460"/>
          </a:xfrm>
          <a:prstGeom prst="up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white"/>
              </a:solidFill>
              <a:latin typeface="Arial" panose="020B0604020202020204"/>
            </a:endParaRP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AE510038-745D-4F63-894A-334AFEA500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1379" y="5195067"/>
            <a:ext cx="398339" cy="284267"/>
          </a:xfrm>
          <a:prstGeom prst="rect">
            <a:avLst/>
          </a:prstGeom>
        </p:spPr>
      </p:pic>
      <p:sp>
        <p:nvSpPr>
          <p:cNvPr id="179" name="Arrow: Left-Right 166">
            <a:extLst>
              <a:ext uri="{FF2B5EF4-FFF2-40B4-BE49-F238E27FC236}">
                <a16:creationId xmlns:a16="http://schemas.microsoft.com/office/drawing/2014/main" id="{34339896-1ECF-4DB5-9CA3-A9F1D0AC569A}"/>
              </a:ext>
            </a:extLst>
          </p:cNvPr>
          <p:cNvSpPr/>
          <p:nvPr/>
        </p:nvSpPr>
        <p:spPr>
          <a:xfrm>
            <a:off x="4226517" y="3596717"/>
            <a:ext cx="573944" cy="255164"/>
          </a:xfrm>
          <a:prstGeom prst="left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462273">
              <a:defRPr/>
            </a:pPr>
            <a:endParaRPr lang="en-US" sz="2133" dirty="0">
              <a:solidFill>
                <a:prstClr val="black"/>
              </a:solidFill>
              <a:latin typeface="Arial" panose="020B0604020202020204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6506959" y="1310847"/>
            <a:ext cx="782963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Supply Chain Planning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6492950" y="1864573"/>
            <a:ext cx="83272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Manufacturing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7375907" y="1864573"/>
            <a:ext cx="100182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Plant Maintenance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7385054" y="1320264"/>
            <a:ext cx="891885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Warehouse Ops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8324131" y="1328893"/>
            <a:ext cx="762292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Logistics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8412204" y="1864573"/>
            <a:ext cx="701809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Quality Mgmt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5E19C608-791C-438F-A6B6-99A39F1BCBD0}"/>
              </a:ext>
            </a:extLst>
          </p:cNvPr>
          <p:cNvSpPr txBox="1"/>
          <p:nvPr/>
        </p:nvSpPr>
        <p:spPr>
          <a:xfrm>
            <a:off x="9160547" y="1017033"/>
            <a:ext cx="2722116" cy="233923"/>
          </a:xfrm>
          <a:prstGeom prst="round2SameRect">
            <a:avLst/>
          </a:prstGeom>
          <a:solidFill>
            <a:srgbClr val="0332A0"/>
          </a:solidFill>
        </p:spPr>
        <p:txBody>
          <a:bodyPr wrap="square" lIns="76191" tIns="0" rIns="76191" bIns="38095" rtlCol="0">
            <a:spAutoFit/>
          </a:bodyPr>
          <a:lstStyle>
            <a:defPPr>
              <a:defRPr lang="en-US"/>
            </a:defPPr>
            <a:lvl1pPr marL="0" marR="0" lvl="0" indent="0" algn="ctr" defTabSz="5715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120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Tahoma" pitchFamily="34" charset="0"/>
                <a:cs typeface="Calibri" pitchFamily="34" charset="0"/>
              </a:defRPr>
            </a:lvl1pPr>
          </a:lstStyle>
          <a:p>
            <a:pPr defTabSz="76198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latin typeface="Arial" panose="020B0604020202020204"/>
              </a:rPr>
              <a:t>Corporate Functions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9174742" y="1335503"/>
            <a:ext cx="904449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General Accounting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0167510" y="1322804"/>
            <a:ext cx="731204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Tax &amp; Treasury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0240810" y="1880135"/>
            <a:ext cx="1202925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Procurement Material &amp; Services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9168822" y="1880135"/>
            <a:ext cx="1011261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Claims Management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D184B21-DF6F-4D21-8BB1-722B34E3B24E}"/>
              </a:ext>
            </a:extLst>
          </p:cNvPr>
          <p:cNvSpPr txBox="1"/>
          <p:nvPr/>
        </p:nvSpPr>
        <p:spPr>
          <a:xfrm>
            <a:off x="11028160" y="1320264"/>
            <a:ext cx="836577" cy="5092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2">
                <a:lumMod val="65000"/>
                <a:lumOff val="35000"/>
              </a:schemeClr>
            </a:solidFill>
          </a:ln>
        </p:spPr>
        <p:txBody>
          <a:bodyPr wrap="square" lIns="76191" tIns="0" rIns="76191" bIns="38095" rtlCol="0" anchor="ctr">
            <a:noAutofit/>
          </a:bodyPr>
          <a:lstStyle>
            <a:defPPr>
              <a:defRPr lang="en-US"/>
            </a:defPPr>
            <a:lvl1pPr marR="0" lvl="0" indent="0" algn="ctr" defTabSz="57150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7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iri"/>
                <a:ea typeface="Tahoma" pitchFamily="34" charset="0"/>
                <a:cs typeface="Calibri" pitchFamily="34" charset="0"/>
              </a:defRPr>
            </a:lvl1pPr>
          </a:lstStyle>
          <a:p>
            <a:pPr defTabSz="761981">
              <a:defRPr/>
            </a:pPr>
            <a:r>
              <a:rPr lang="en-US" sz="1067" dirty="0">
                <a:latin typeface="Arial" panose="020B0604020202020204"/>
              </a:rPr>
              <a:t>Human Capital Mgmt</a:t>
            </a:r>
          </a:p>
        </p:txBody>
      </p:sp>
      <p:pic>
        <p:nvPicPr>
          <p:cNvPr id="281" name="Picture 28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0020" y="4982031"/>
            <a:ext cx="497701" cy="497701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18573" y="5467109"/>
            <a:ext cx="342700" cy="3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03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Transform Operating Model: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Shift to a Product Operating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-110252" y="948096"/>
            <a:ext cx="12187234" cy="5080171"/>
            <a:chOff x="-76638" y="691221"/>
            <a:chExt cx="12180558" cy="5283269"/>
          </a:xfrm>
        </p:grpSpPr>
        <p:sp>
          <p:nvSpPr>
            <p:cNvPr id="6" name="Rounded Rectangle 5"/>
            <p:cNvSpPr>
              <a:spLocks/>
            </p:cNvSpPr>
            <p:nvPr/>
          </p:nvSpPr>
          <p:spPr>
            <a:xfrm>
              <a:off x="1192930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953736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4714542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6475348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9996959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8236154" y="762410"/>
              <a:ext cx="1645920" cy="5212080"/>
            </a:xfrm>
            <a:prstGeom prst="roundRect">
              <a:avLst>
                <a:gd name="adj" fmla="val 4815"/>
              </a:avLst>
            </a:prstGeom>
            <a:solidFill>
              <a:srgbClr val="FFFFFF"/>
            </a:solidFill>
            <a:ln w="12700" cap="flat" cmpd="sng" algn="ctr">
              <a:solidFill>
                <a:srgbClr val="0033A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algn="ctr" defTabSz="1219123">
                <a:defRPr/>
              </a:pPr>
              <a:endParaRPr lang="en-US" sz="1333" b="1" kern="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-6422" y="1969954"/>
              <a:ext cx="1280161" cy="457199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Product Management</a:t>
              </a: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301915" y="1982110"/>
              <a:ext cx="1463040" cy="480122"/>
              <a:chOff x="9408376" y="2328334"/>
              <a:chExt cx="1711713" cy="480122"/>
            </a:xfrm>
          </p:grpSpPr>
          <p:sp>
            <p:nvSpPr>
              <p:cNvPr id="93" name="TextBox 92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-6422" y="3427383"/>
              <a:ext cx="1280161" cy="457201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POD &amp; Delivery Teams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1392021" y="3444145"/>
              <a:ext cx="1440538" cy="480915"/>
              <a:chOff x="8899601" y="2647584"/>
              <a:chExt cx="1790372" cy="480914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9601" y="2652247"/>
                <a:ext cx="800100" cy="476251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9873" y="2647584"/>
                <a:ext cx="800100" cy="476251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6617749" y="3437615"/>
              <a:ext cx="1314471" cy="463350"/>
              <a:chOff x="6323098" y="2429166"/>
              <a:chExt cx="1661509" cy="491397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3098" y="2442084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88" name="Group 87"/>
              <p:cNvGrpSpPr>
                <a:grpSpLocks noChangeAspect="1"/>
              </p:cNvGrpSpPr>
              <p:nvPr/>
            </p:nvGrpSpPr>
            <p:grpSpPr>
              <a:xfrm>
                <a:off x="7435967" y="2429166"/>
                <a:ext cx="548640" cy="491397"/>
                <a:chOff x="10734968" y="3668352"/>
                <a:chExt cx="1034592" cy="926648"/>
              </a:xfrm>
            </p:grpSpPr>
            <p:pic>
              <p:nvPicPr>
                <p:cNvPr id="89" name="Picture 88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1957" y="3668352"/>
                  <a:ext cx="1007603" cy="433096"/>
                </a:xfrm>
                <a:prstGeom prst="rect">
                  <a:avLst/>
                </a:prstGeom>
              </p:spPr>
            </p:pic>
            <p:pic>
              <p:nvPicPr>
                <p:cNvPr id="90" name="Picture 89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4968" y="4091769"/>
                  <a:ext cx="806083" cy="5032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/>
            <p:cNvGrpSpPr/>
            <p:nvPr/>
          </p:nvGrpSpPr>
          <p:grpSpPr>
            <a:xfrm>
              <a:off x="3081993" y="3411576"/>
              <a:ext cx="1319780" cy="533649"/>
              <a:chOff x="4085471" y="3047986"/>
              <a:chExt cx="1926184" cy="541388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471" y="3101929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83" name="Group 82"/>
              <p:cNvGrpSpPr/>
              <p:nvPr/>
            </p:nvGrpSpPr>
            <p:grpSpPr>
              <a:xfrm>
                <a:off x="4963194" y="3047986"/>
                <a:ext cx="1048461" cy="541388"/>
                <a:chOff x="5520687" y="3586699"/>
                <a:chExt cx="1048461" cy="541388"/>
              </a:xfrm>
            </p:grpSpPr>
            <p:pic>
              <p:nvPicPr>
                <p:cNvPr id="84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6945" y="3586699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5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0687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3203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8" name="L-Shape 17"/>
            <p:cNvSpPr/>
            <p:nvPr/>
          </p:nvSpPr>
          <p:spPr>
            <a:xfrm>
              <a:off x="2079019" y="3396584"/>
              <a:ext cx="1811022" cy="548641"/>
            </a:xfrm>
            <a:prstGeom prst="corner">
              <a:avLst>
                <a:gd name="adj1" fmla="val 50000"/>
                <a:gd name="adj2" fmla="val 275972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08">
                <a:defRPr/>
              </a:pPr>
              <a:endParaRPr lang="en-US" sz="1600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76638" y="2609892"/>
              <a:ext cx="11650090" cy="457200"/>
              <a:chOff x="440948" y="2276227"/>
              <a:chExt cx="11044311" cy="457200"/>
            </a:xfrm>
          </p:grpSpPr>
          <p:sp>
            <p:nvSpPr>
              <p:cNvPr id="80" name="Rounded Rectangle 79"/>
              <p:cNvSpPr>
                <a:spLocks/>
              </p:cNvSpPr>
              <p:nvPr/>
            </p:nvSpPr>
            <p:spPr>
              <a:xfrm>
                <a:off x="440948" y="2276227"/>
                <a:ext cx="1280160" cy="457200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Platforms</a:t>
                </a:r>
              </a:p>
            </p:txBody>
          </p:sp>
          <p:sp>
            <p:nvSpPr>
              <p:cNvPr id="81" name="Rounded Rectangle 80"/>
              <p:cNvSpPr>
                <a:spLocks/>
              </p:cNvSpPr>
              <p:nvPr/>
            </p:nvSpPr>
            <p:spPr>
              <a:xfrm>
                <a:off x="1697990" y="2321947"/>
                <a:ext cx="9787269" cy="365759"/>
              </a:xfrm>
              <a:prstGeom prst="roundRect">
                <a:avLst>
                  <a:gd name="adj" fmla="val 4815"/>
                </a:avLst>
              </a:prstGeom>
              <a:solidFill>
                <a:schemeClr val="accent1"/>
              </a:solidFill>
              <a:ln w="12700">
                <a:solidFill>
                  <a:srgbClr val="134575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23">
                  <a:defRPr/>
                </a:pPr>
                <a:r>
                  <a:rPr lang="en-US" sz="1200" b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Application | Micro-services | API | Analytics / Reporting | Security / Authentication | Data</a:t>
                </a: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-6423" y="4282501"/>
              <a:ext cx="11554659" cy="1008000"/>
              <a:chOff x="102892" y="3579947"/>
              <a:chExt cx="11554659" cy="1008000"/>
            </a:xfrm>
          </p:grpSpPr>
          <p:sp>
            <p:nvSpPr>
              <p:cNvPr id="76" name="Rounded Rectangle 75"/>
              <p:cNvSpPr>
                <a:spLocks/>
              </p:cNvSpPr>
              <p:nvPr/>
            </p:nvSpPr>
            <p:spPr>
              <a:xfrm>
                <a:off x="102892" y="3579947"/>
                <a:ext cx="1280160" cy="748301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Technology Operations</a:t>
                </a: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1358668" y="3777451"/>
                <a:ext cx="10298883" cy="810496"/>
                <a:chOff x="1358668" y="3803008"/>
                <a:chExt cx="10298883" cy="810496"/>
              </a:xfrm>
            </p:grpSpPr>
            <p:sp>
              <p:nvSpPr>
                <p:cNvPr id="78" name="Rounded Rectangle 77"/>
                <p:cNvSpPr>
                  <a:spLocks/>
                </p:cNvSpPr>
                <p:nvPr/>
              </p:nvSpPr>
              <p:spPr>
                <a:xfrm>
                  <a:off x="1358668" y="3803008"/>
                  <a:ext cx="10298883" cy="365761"/>
                </a:xfrm>
                <a:prstGeom prst="roundRect">
                  <a:avLst>
                    <a:gd name="adj" fmla="val 4815"/>
                  </a:avLst>
                </a:prstGeom>
                <a:solidFill>
                  <a:srgbClr val="7F7F7F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23">
                    <a:defRPr/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SmartOps | Biz Service Catalog | Hybrid Cloud Ops</a:t>
                  </a:r>
                </a:p>
              </p:txBody>
            </p:sp>
            <p:sp>
              <p:nvSpPr>
                <p:cNvPr id="79" name="Rounded Rectangle 78"/>
                <p:cNvSpPr>
                  <a:spLocks/>
                </p:cNvSpPr>
                <p:nvPr/>
              </p:nvSpPr>
              <p:spPr>
                <a:xfrm>
                  <a:off x="1358668" y="4219285"/>
                  <a:ext cx="10293888" cy="394219"/>
                </a:xfrm>
                <a:prstGeom prst="roundRect">
                  <a:avLst>
                    <a:gd name="adj" fmla="val 4815"/>
                  </a:avLst>
                </a:prstGeom>
                <a:solidFill>
                  <a:srgbClr val="7F7F7F"/>
                </a:solidFill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23">
                    <a:defRPr/>
                  </a:pPr>
                  <a:r>
                    <a:rPr lang="en-US" sz="1200" b="1" dirty="0">
                      <a:solidFill>
                        <a:srgbClr val="FFFFFF"/>
                      </a:solidFill>
                      <a:latin typeface="Arial" panose="020B0604020202020204"/>
                      <a:cs typeface="Calibri" panose="020F0502020204030204" pitchFamily="34" charset="0"/>
                    </a:rPr>
                    <a:t>Digital Service Desk | Biz Command Center | Security Operations Center | Infrastructure | Employee Experience | Information Security | Reliability Engineering | App Management</a:t>
                  </a:r>
                </a:p>
              </p:txBody>
            </p:sp>
          </p:grpSp>
        </p:grpSp>
        <p:grpSp>
          <p:nvGrpSpPr>
            <p:cNvPr id="21" name="Group 20"/>
            <p:cNvGrpSpPr/>
            <p:nvPr/>
          </p:nvGrpSpPr>
          <p:grpSpPr>
            <a:xfrm>
              <a:off x="-60309" y="5382990"/>
              <a:ext cx="11608546" cy="519603"/>
              <a:chOff x="49006" y="5049324"/>
              <a:chExt cx="11608546" cy="519602"/>
            </a:xfrm>
          </p:grpSpPr>
          <p:sp>
            <p:nvSpPr>
              <p:cNvPr id="74" name="Rounded Rectangle 73"/>
              <p:cNvSpPr>
                <a:spLocks/>
              </p:cNvSpPr>
              <p:nvPr/>
            </p:nvSpPr>
            <p:spPr>
              <a:xfrm>
                <a:off x="49006" y="5049324"/>
                <a:ext cx="1334047" cy="519602"/>
              </a:xfrm>
              <a:prstGeom prst="roundRect">
                <a:avLst>
                  <a:gd name="adj" fmla="val 4815"/>
                </a:avLst>
              </a:prstGeom>
              <a:noFill/>
              <a:ln>
                <a:noFill/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 defTabSz="1219123">
                  <a:defRPr/>
                </a:pPr>
                <a:r>
                  <a:rPr lang="en-US" sz="1333" b="1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Foundational Services</a:t>
                </a:r>
              </a:p>
            </p:txBody>
          </p:sp>
          <p:sp>
            <p:nvSpPr>
              <p:cNvPr id="75" name="Rounded Rectangle 74"/>
              <p:cNvSpPr>
                <a:spLocks/>
              </p:cNvSpPr>
              <p:nvPr/>
            </p:nvSpPr>
            <p:spPr>
              <a:xfrm>
                <a:off x="1358668" y="5089518"/>
                <a:ext cx="10298884" cy="394218"/>
              </a:xfrm>
              <a:prstGeom prst="roundRect">
                <a:avLst>
                  <a:gd name="adj" fmla="val 4815"/>
                </a:avLst>
              </a:prstGeom>
              <a:solidFill>
                <a:srgbClr val="7F7F7F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23">
                  <a:defRPr/>
                </a:pPr>
                <a:r>
                  <a:rPr lang="en-US" sz="1200" b="1" dirty="0">
                    <a:solidFill>
                      <a:srgbClr val="FFFFFF"/>
                    </a:solidFill>
                    <a:latin typeface="Arial" panose="020B0604020202020204"/>
                    <a:cs typeface="Calibri" panose="020F0502020204030204" pitchFamily="34" charset="0"/>
                  </a:rPr>
                  <a:t>Enterprise Software &amp; Tools | Automation | Service Registry | Cloud | Agile | DevSecOps</a:t>
                </a:r>
              </a:p>
            </p:txBody>
          </p:sp>
        </p:grp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-6423" y="916395"/>
              <a:ext cx="1280161" cy="334583"/>
            </a:xfrm>
            <a:prstGeom prst="roundRect">
              <a:avLst>
                <a:gd name="adj" fmla="val 4815"/>
              </a:avLst>
            </a:prstGeom>
            <a:noFill/>
            <a:ln>
              <a:noFill/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Products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14395" y="806491"/>
              <a:ext cx="1770643" cy="52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Customer Experience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8170" y="806491"/>
              <a:ext cx="607267" cy="30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R&amp;D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187771" y="806491"/>
              <a:ext cx="1694302" cy="650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Corp. Functions – </a:t>
              </a:r>
              <a:r>
                <a:rPr lang="en-US" sz="1067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HR, Finance, Procurement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87816" y="806491"/>
              <a:ext cx="1770643" cy="309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Marketing &amp; Sales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49275" y="691221"/>
              <a:ext cx="1712425" cy="735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Planning, Manufacturing, SCM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33644" y="806491"/>
              <a:ext cx="1712425" cy="52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23">
                <a:defRPr/>
              </a:pPr>
              <a:r>
                <a:rPr lang="en-US" sz="1333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Analytics &amp; Insights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4861815" y="3331967"/>
              <a:ext cx="1319780" cy="533649"/>
              <a:chOff x="4085471" y="3047986"/>
              <a:chExt cx="1926184" cy="541388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5471" y="3101929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4963194" y="3047986"/>
                <a:ext cx="1048461" cy="541388"/>
                <a:chOff x="5520687" y="3586699"/>
                <a:chExt cx="1048461" cy="541388"/>
              </a:xfrm>
            </p:grpSpPr>
            <p:pic>
              <p:nvPicPr>
                <p:cNvPr id="71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26945" y="3586699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2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0687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3" name="Picture 2" descr="Image result for man icon png"/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33203" y="3848000"/>
                  <a:ext cx="435945" cy="2800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" name="Group 29"/>
            <p:cNvGrpSpPr/>
            <p:nvPr/>
          </p:nvGrpSpPr>
          <p:grpSpPr>
            <a:xfrm>
              <a:off x="8429189" y="3387157"/>
              <a:ext cx="1314471" cy="463350"/>
              <a:chOff x="6323098" y="2429166"/>
              <a:chExt cx="1661509" cy="491397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3098" y="2442084"/>
                <a:ext cx="800100" cy="476251"/>
              </a:xfrm>
              <a:prstGeom prst="rect">
                <a:avLst/>
              </a:prstGeom>
            </p:spPr>
          </p:pic>
          <p:grpSp>
            <p:nvGrpSpPr>
              <p:cNvPr id="66" name="Group 65"/>
              <p:cNvGrpSpPr>
                <a:grpSpLocks noChangeAspect="1"/>
              </p:cNvGrpSpPr>
              <p:nvPr/>
            </p:nvGrpSpPr>
            <p:grpSpPr>
              <a:xfrm>
                <a:off x="7435967" y="2429166"/>
                <a:ext cx="548640" cy="491397"/>
                <a:chOff x="10734968" y="3668352"/>
                <a:chExt cx="1034592" cy="926648"/>
              </a:xfrm>
            </p:grpSpPr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1957" y="3668352"/>
                  <a:ext cx="1007603" cy="433096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4968" y="4091769"/>
                  <a:ext cx="806083" cy="50323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Group 30"/>
            <p:cNvGrpSpPr/>
            <p:nvPr/>
          </p:nvGrpSpPr>
          <p:grpSpPr>
            <a:xfrm>
              <a:off x="10161204" y="3407119"/>
              <a:ext cx="1440538" cy="480915"/>
              <a:chOff x="8899601" y="2647584"/>
              <a:chExt cx="1790372" cy="480914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9601" y="2652247"/>
                <a:ext cx="800100" cy="476251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9873" y="2647584"/>
                <a:ext cx="800100" cy="476251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2971816-BA8A-C44E-ADEC-77A892E5D36B}"/>
                </a:ext>
              </a:extLst>
            </p:cNvPr>
            <p:cNvSpPr/>
            <p:nvPr/>
          </p:nvSpPr>
          <p:spPr>
            <a:xfrm rot="16200000">
              <a:off x="11537146" y="2043117"/>
              <a:ext cx="726414" cy="40713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85">
                <a:defRPr/>
              </a:pPr>
              <a:r>
                <a:rPr lang="en-US" sz="1333" b="1" dirty="0">
                  <a:solidFill>
                    <a:srgbClr val="FFFFFF"/>
                  </a:solidFill>
                  <a:latin typeface="Arial" panose="020B0604020202020204"/>
                </a:rPr>
                <a:t>Plan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461491A-36EC-5E4D-B34C-0F265BC4FB4A}"/>
                </a:ext>
              </a:extLst>
            </p:cNvPr>
            <p:cNvSpPr/>
            <p:nvPr/>
          </p:nvSpPr>
          <p:spPr>
            <a:xfrm rot="16200000">
              <a:off x="11568380" y="3384563"/>
              <a:ext cx="663946" cy="407135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algn="ctr" defTabSz="1625519"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</a:rPr>
                <a:t>Build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EDC3850-A6B7-4F49-A949-8C924568BA65}"/>
                </a:ext>
              </a:extLst>
            </p:cNvPr>
            <p:cNvSpPr/>
            <p:nvPr/>
          </p:nvSpPr>
          <p:spPr>
            <a:xfrm rot="16200000">
              <a:off x="11568379" y="4699744"/>
              <a:ext cx="663948" cy="407135"/>
            </a:xfrm>
            <a:prstGeom prst="rect">
              <a:avLst/>
            </a:prstGeom>
            <a:solidFill>
              <a:srgbClr val="7F7F7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625519">
                <a:defRPr/>
              </a:pPr>
              <a:r>
                <a:rPr lang="en-US" sz="1333" b="1" kern="0" dirty="0">
                  <a:solidFill>
                    <a:srgbClr val="FFFFFF"/>
                  </a:solidFill>
                  <a:latin typeface="Arial" panose="020B0604020202020204"/>
                </a:rPr>
                <a:t>Run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049234" y="1982110"/>
              <a:ext cx="1463040" cy="480122"/>
              <a:chOff x="9408376" y="2328334"/>
              <a:chExt cx="1711713" cy="48012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4791340" y="1982110"/>
              <a:ext cx="1463040" cy="480122"/>
              <a:chOff x="9408376" y="2328334"/>
              <a:chExt cx="1711713" cy="480122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3" name="Group 42"/>
            <p:cNvGrpSpPr/>
            <p:nvPr/>
          </p:nvGrpSpPr>
          <p:grpSpPr>
            <a:xfrm>
              <a:off x="6573967" y="1982110"/>
              <a:ext cx="1463040" cy="480122"/>
              <a:chOff x="9408376" y="2328334"/>
              <a:chExt cx="1711713" cy="48012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8354719" y="1982110"/>
              <a:ext cx="1463040" cy="480122"/>
              <a:chOff x="9408376" y="2328334"/>
              <a:chExt cx="1711713" cy="480122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10134797" y="1982110"/>
              <a:ext cx="1463040" cy="480122"/>
              <a:chOff x="9408376" y="2328334"/>
              <a:chExt cx="1711713" cy="480122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9692503" y="2328334"/>
                <a:ext cx="934399" cy="4801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Product</a:t>
                </a:r>
              </a:p>
              <a:p>
                <a:pPr defTabSz="1219123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Backlogs</a:t>
                </a: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481915" y="2378658"/>
                <a:ext cx="638174" cy="352425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408376" y="2356764"/>
                <a:ext cx="237726" cy="396212"/>
              </a:xfrm>
              <a:prstGeom prst="rect">
                <a:avLst/>
              </a:prstGeom>
            </p:spPr>
          </p:pic>
        </p:grpSp>
        <p:cxnSp>
          <p:nvCxnSpPr>
            <p:cNvPr id="47" name="Straight Connector 46"/>
            <p:cNvCxnSpPr/>
            <p:nvPr/>
          </p:nvCxnSpPr>
          <p:spPr>
            <a:xfrm>
              <a:off x="1200190" y="1712586"/>
              <a:ext cx="1044994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8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/>
          <p:cNvSpPr/>
          <p:nvPr/>
        </p:nvSpPr>
        <p:spPr>
          <a:xfrm>
            <a:off x="195507" y="3946691"/>
            <a:ext cx="11812103" cy="2256157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133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85934" y="870453"/>
            <a:ext cx="11812103" cy="2804160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133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+mj-lt"/>
              </a:rPr>
              <a:t>We can accelerate your Digital Transformation Journey </a:t>
            </a:r>
            <a:r>
              <a:rPr lang="en-US" dirty="0">
                <a:solidFill>
                  <a:srgbClr val="00B140"/>
                </a:solidFill>
                <a:latin typeface="+mj-lt"/>
              </a:rPr>
              <a:t>with our assets and engineering transformation expertise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C25CAFD-FA55-A340-A1F2-4492146D8086}"/>
              </a:ext>
            </a:extLst>
          </p:cNvPr>
          <p:cNvSpPr/>
          <p:nvPr/>
        </p:nvSpPr>
        <p:spPr bwMode="auto">
          <a:xfrm>
            <a:off x="387617" y="1957892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B07ED65-DB22-9A4B-8AAF-871C4C2A74C5}"/>
              </a:ext>
            </a:extLst>
          </p:cNvPr>
          <p:cNvSpPr/>
          <p:nvPr/>
        </p:nvSpPr>
        <p:spPr bwMode="auto">
          <a:xfrm>
            <a:off x="373445" y="2546833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3573126-9241-A04B-A8B8-BF653C5C8E47}"/>
              </a:ext>
            </a:extLst>
          </p:cNvPr>
          <p:cNvSpPr/>
          <p:nvPr/>
        </p:nvSpPr>
        <p:spPr bwMode="auto">
          <a:xfrm>
            <a:off x="373446" y="3127745"/>
            <a:ext cx="289241" cy="2498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F6642DAF-A116-3C4C-8AE3-A4638B32C968}"/>
              </a:ext>
            </a:extLst>
          </p:cNvPr>
          <p:cNvSpPr/>
          <p:nvPr/>
        </p:nvSpPr>
        <p:spPr bwMode="auto">
          <a:xfrm>
            <a:off x="768802" y="1975122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6" name="Hexagon 55">
            <a:extLst>
              <a:ext uri="{FF2B5EF4-FFF2-40B4-BE49-F238E27FC236}">
                <a16:creationId xmlns:a16="http://schemas.microsoft.com/office/drawing/2014/main" id="{C4E192D8-A8E4-F946-85BF-499FC5E01AFB}"/>
              </a:ext>
            </a:extLst>
          </p:cNvPr>
          <p:cNvSpPr/>
          <p:nvPr/>
        </p:nvSpPr>
        <p:spPr bwMode="auto">
          <a:xfrm>
            <a:off x="754630" y="2564064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E9568006-CAA3-054F-9217-41309C3B68B2}"/>
              </a:ext>
            </a:extLst>
          </p:cNvPr>
          <p:cNvSpPr/>
          <p:nvPr/>
        </p:nvSpPr>
        <p:spPr bwMode="auto">
          <a:xfrm>
            <a:off x="754632" y="3144976"/>
            <a:ext cx="289241" cy="215345"/>
          </a:xfrm>
          <a:prstGeom prst="hexagon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8" name="Regular Pentagon 57">
            <a:extLst>
              <a:ext uri="{FF2B5EF4-FFF2-40B4-BE49-F238E27FC236}">
                <a16:creationId xmlns:a16="http://schemas.microsoft.com/office/drawing/2014/main" id="{60533C1E-B2B6-2C4C-B698-F3021FBB38A3}"/>
              </a:ext>
            </a:extLst>
          </p:cNvPr>
          <p:cNvSpPr/>
          <p:nvPr/>
        </p:nvSpPr>
        <p:spPr bwMode="auto">
          <a:xfrm>
            <a:off x="1125824" y="1963842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59" name="Regular Pentagon 58">
            <a:extLst>
              <a:ext uri="{FF2B5EF4-FFF2-40B4-BE49-F238E27FC236}">
                <a16:creationId xmlns:a16="http://schemas.microsoft.com/office/drawing/2014/main" id="{C1FCFDE1-1632-4F4C-94E2-B0797590E311}"/>
              </a:ext>
            </a:extLst>
          </p:cNvPr>
          <p:cNvSpPr/>
          <p:nvPr/>
        </p:nvSpPr>
        <p:spPr bwMode="auto">
          <a:xfrm>
            <a:off x="1111652" y="2552784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0" name="Regular Pentagon 59">
            <a:extLst>
              <a:ext uri="{FF2B5EF4-FFF2-40B4-BE49-F238E27FC236}">
                <a16:creationId xmlns:a16="http://schemas.microsoft.com/office/drawing/2014/main" id="{5824ADF7-9001-B84B-B6F2-FF05388740B1}"/>
              </a:ext>
            </a:extLst>
          </p:cNvPr>
          <p:cNvSpPr/>
          <p:nvPr/>
        </p:nvSpPr>
        <p:spPr bwMode="auto">
          <a:xfrm>
            <a:off x="1111653" y="3133696"/>
            <a:ext cx="289241" cy="237905"/>
          </a:xfrm>
          <a:prstGeom prst="pentagon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BC64E2-E143-FD4E-85FC-BB8AC6D2C43A}"/>
              </a:ext>
            </a:extLst>
          </p:cNvPr>
          <p:cNvSpPr/>
          <p:nvPr/>
        </p:nvSpPr>
        <p:spPr bwMode="auto">
          <a:xfrm>
            <a:off x="1505772" y="1957892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0E717F-E82A-3241-A52D-F3617B32C1BE}"/>
              </a:ext>
            </a:extLst>
          </p:cNvPr>
          <p:cNvSpPr/>
          <p:nvPr/>
        </p:nvSpPr>
        <p:spPr bwMode="auto">
          <a:xfrm>
            <a:off x="1491600" y="2546833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AD403EB-3889-5A4D-B650-2347E227DEDC}"/>
              </a:ext>
            </a:extLst>
          </p:cNvPr>
          <p:cNvSpPr/>
          <p:nvPr/>
        </p:nvSpPr>
        <p:spPr bwMode="auto">
          <a:xfrm>
            <a:off x="1491601" y="3127745"/>
            <a:ext cx="289241" cy="24980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12000"/>
              </a:lnSpc>
              <a:defRPr/>
            </a:pPr>
            <a:endParaRPr lang="en-US" sz="933" dirty="0">
              <a:solidFill>
                <a:srgbClr val="000000"/>
              </a:solidFill>
              <a:latin typeface="Arial" panose="020B0604020202020204"/>
              <a:ea typeface="ＭＳ Ｐゴシック" pitchFamily="-106" charset="-128"/>
              <a:cs typeface="ＭＳ Ｐゴシック" pitchFamily="-106" charset="-12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94C713-B5AC-974E-81C4-2E01DC4F1919}"/>
              </a:ext>
            </a:extLst>
          </p:cNvPr>
          <p:cNvGrpSpPr/>
          <p:nvPr/>
        </p:nvGrpSpPr>
        <p:grpSpPr>
          <a:xfrm flipH="1">
            <a:off x="4154323" y="2104979"/>
            <a:ext cx="2885448" cy="1066523"/>
            <a:chOff x="6505136" y="2868113"/>
            <a:chExt cx="1408225" cy="1066800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8A9E2D-5640-5E48-83C4-B05694863348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1EAB83B8-B1FB-1143-A9FC-FE6593B6A67C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F18AF46-25A3-5E45-B806-79B948C74901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5CDAE99-D53D-A448-BA7E-110D53860AA5}"/>
              </a:ext>
            </a:extLst>
          </p:cNvPr>
          <p:cNvSpPr/>
          <p:nvPr/>
        </p:nvSpPr>
        <p:spPr bwMode="auto">
          <a:xfrm flipH="1">
            <a:off x="2428524" y="1455152"/>
            <a:ext cx="1746489" cy="2117707"/>
          </a:xfrm>
          <a:prstGeom prst="rect">
            <a:avLst/>
          </a:prstGeom>
          <a:solidFill>
            <a:srgbClr val="0332A0"/>
          </a:solidFill>
          <a:ln w="9525">
            <a:noFill/>
            <a:round/>
            <a:headEnd/>
            <a:tailEnd/>
          </a:ln>
          <a:effectLst/>
        </p:spPr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VSM 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ZDLC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COSMOS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AB3375F-7729-9A45-B1A5-C769CEF6E65C}"/>
              </a:ext>
            </a:extLst>
          </p:cNvPr>
          <p:cNvSpPr txBox="1"/>
          <p:nvPr/>
        </p:nvSpPr>
        <p:spPr>
          <a:xfrm>
            <a:off x="2136671" y="888015"/>
            <a:ext cx="2330195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Discovery / Assessment through Reverse Engg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7524220-EEC7-C649-95B5-48FB5E05C077}"/>
              </a:ext>
            </a:extLst>
          </p:cNvPr>
          <p:cNvSpPr txBox="1"/>
          <p:nvPr/>
        </p:nvSpPr>
        <p:spPr>
          <a:xfrm>
            <a:off x="643109" y="1488282"/>
            <a:ext cx="99257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Monoliths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4C6BD9-E7C9-8C43-BBEA-7EABE5490B0A}"/>
              </a:ext>
            </a:extLst>
          </p:cNvPr>
          <p:cNvSpPr txBox="1"/>
          <p:nvPr/>
        </p:nvSpPr>
        <p:spPr>
          <a:xfrm>
            <a:off x="7034311" y="879609"/>
            <a:ext cx="198602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Forward </a:t>
            </a:r>
          </a:p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Engineering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736F54A-76A9-6749-8020-922CBFB5F890}"/>
              </a:ext>
            </a:extLst>
          </p:cNvPr>
          <p:cNvGrpSpPr/>
          <p:nvPr/>
        </p:nvGrpSpPr>
        <p:grpSpPr>
          <a:xfrm>
            <a:off x="10173028" y="1902256"/>
            <a:ext cx="1180435" cy="1268947"/>
            <a:chOff x="4128547" y="1901594"/>
            <a:chExt cx="894107" cy="747756"/>
          </a:xfrm>
          <a:solidFill>
            <a:srgbClr val="7030A0"/>
          </a:solidFill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2632DD79-BE8F-CE4E-A3F9-DB008CB67EFE}"/>
                </a:ext>
              </a:extLst>
            </p:cNvPr>
            <p:cNvSpPr/>
            <p:nvPr/>
          </p:nvSpPr>
          <p:spPr bwMode="auto">
            <a:xfrm>
              <a:off x="4128547" y="2026685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4" name="Hexagon 73">
              <a:extLst>
                <a:ext uri="{FF2B5EF4-FFF2-40B4-BE49-F238E27FC236}">
                  <a16:creationId xmlns:a16="http://schemas.microsoft.com/office/drawing/2014/main" id="{E8E796E9-5689-5A44-B8DD-779C22848C1E}"/>
                </a:ext>
              </a:extLst>
            </p:cNvPr>
            <p:cNvSpPr/>
            <p:nvPr/>
          </p:nvSpPr>
          <p:spPr bwMode="auto">
            <a:xfrm>
              <a:off x="4442208" y="1901594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05189EE9-756A-CB47-B8B7-BD7FADD6687D}"/>
                </a:ext>
              </a:extLst>
            </p:cNvPr>
            <p:cNvSpPr/>
            <p:nvPr/>
          </p:nvSpPr>
          <p:spPr bwMode="auto">
            <a:xfrm>
              <a:off x="4442207" y="2164174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8BCF42B4-4472-084B-9D4C-B0B264A4F2B0}"/>
                </a:ext>
              </a:extLst>
            </p:cNvPr>
            <p:cNvSpPr/>
            <p:nvPr/>
          </p:nvSpPr>
          <p:spPr bwMode="auto">
            <a:xfrm>
              <a:off x="4166916" y="2299952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CE540F1E-3409-EC4B-8970-B8D734C0BC0E}"/>
                </a:ext>
              </a:extLst>
            </p:cNvPr>
            <p:cNvSpPr/>
            <p:nvPr/>
          </p:nvSpPr>
          <p:spPr bwMode="auto">
            <a:xfrm>
              <a:off x="4442206" y="2433949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6C93021-EFE1-AE41-9AFD-C782126FEB3E}"/>
                </a:ext>
              </a:extLst>
            </p:cNvPr>
            <p:cNvSpPr/>
            <p:nvPr/>
          </p:nvSpPr>
          <p:spPr bwMode="auto">
            <a:xfrm>
              <a:off x="4733337" y="2291407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71FD46B4-EA07-E64E-957A-CB31087E3563}"/>
                </a:ext>
              </a:extLst>
            </p:cNvPr>
            <p:cNvSpPr/>
            <p:nvPr/>
          </p:nvSpPr>
          <p:spPr bwMode="auto">
            <a:xfrm>
              <a:off x="4727752" y="2035591"/>
              <a:ext cx="289317" cy="215401"/>
            </a:xfrm>
            <a:prstGeom prst="hexagon">
              <a:avLst/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71981" tIns="35991" rIns="71981" bIns="35991" rtlCol="0" anchor="ctr">
              <a:prstTxWarp prst="textNoShape">
                <a:avLst/>
              </a:prstTxWarp>
              <a:noAutofit/>
            </a:bodyPr>
            <a:lstStyle/>
            <a:p>
              <a:pPr algn="ctr" defTabSz="457051">
                <a:lnSpc>
                  <a:spcPct val="112000"/>
                </a:lnSpc>
                <a:defRPr/>
              </a:pPr>
              <a:endParaRPr lang="en-US" sz="933" dirty="0">
                <a:solidFill>
                  <a:srgbClr val="000000"/>
                </a:solidFill>
                <a:latin typeface="Arial" panose="020B0604020202020204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1E35EC3-CEDC-3D48-A6BA-14C13D6CC8DB}"/>
              </a:ext>
            </a:extLst>
          </p:cNvPr>
          <p:cNvGrpSpPr/>
          <p:nvPr/>
        </p:nvGrpSpPr>
        <p:grpSpPr>
          <a:xfrm flipH="1">
            <a:off x="9020587" y="2078451"/>
            <a:ext cx="830939" cy="1066523"/>
            <a:chOff x="6505136" y="2868113"/>
            <a:chExt cx="1408225" cy="1066800"/>
          </a:xfrm>
        </p:grpSpPr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5E9BB45-CD48-5D4B-A84B-2DBDC37C116A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BF3C9453-5388-5F4C-AF00-4B62D8CC11D1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683841B-58F7-8F4E-A801-CF972F782E74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6971819-FE58-DB49-A8D1-9746064BC0A8}"/>
              </a:ext>
            </a:extLst>
          </p:cNvPr>
          <p:cNvSpPr/>
          <p:nvPr/>
        </p:nvSpPr>
        <p:spPr bwMode="auto">
          <a:xfrm flipH="1">
            <a:off x="7034309" y="1455152"/>
            <a:ext cx="1986028" cy="2117707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COSMOS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MARKET APPS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AUTOREM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AUTOCON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DIGITAL ENGINEERING PLATFORM (FEGO)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A8ADF1D-0A4A-EF42-BDE6-55246BD205F9}"/>
              </a:ext>
            </a:extLst>
          </p:cNvPr>
          <p:cNvGrpSpPr/>
          <p:nvPr/>
        </p:nvGrpSpPr>
        <p:grpSpPr>
          <a:xfrm flipH="1">
            <a:off x="1977335" y="2154835"/>
            <a:ext cx="368892" cy="1066523"/>
            <a:chOff x="6505136" y="2868113"/>
            <a:chExt cx="1408225" cy="1066800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06F6D7E-027D-E848-9B71-77FD6711BDE6}"/>
                </a:ext>
              </a:extLst>
            </p:cNvPr>
            <p:cNvCxnSpPr/>
            <p:nvPr/>
          </p:nvCxnSpPr>
          <p:spPr bwMode="auto">
            <a:xfrm flipH="1">
              <a:off x="6505136" y="3406277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B8CBF127-BD48-8447-B5C3-3379161DE012}"/>
                </a:ext>
              </a:extLst>
            </p:cNvPr>
            <p:cNvCxnSpPr/>
            <p:nvPr/>
          </p:nvCxnSpPr>
          <p:spPr bwMode="auto">
            <a:xfrm flipH="1">
              <a:off x="6505136" y="2868113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72EE853-5282-2547-AFCE-54D63B050849}"/>
                </a:ext>
              </a:extLst>
            </p:cNvPr>
            <p:cNvCxnSpPr/>
            <p:nvPr/>
          </p:nvCxnSpPr>
          <p:spPr bwMode="auto">
            <a:xfrm flipH="1">
              <a:off x="6505136" y="3933325"/>
              <a:ext cx="1408225" cy="1588"/>
            </a:xfrm>
            <a:prstGeom prst="straightConnector1">
              <a:avLst/>
            </a:prstGeom>
            <a:noFill/>
            <a:ln w="31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/>
            </a:ln>
          </p:spPr>
        </p:cxn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F5CDAE99-D53D-A448-BA7E-110D53860AA5}"/>
              </a:ext>
            </a:extLst>
          </p:cNvPr>
          <p:cNvSpPr/>
          <p:nvPr/>
        </p:nvSpPr>
        <p:spPr bwMode="auto">
          <a:xfrm flipH="1">
            <a:off x="4680495" y="1455152"/>
            <a:ext cx="1656140" cy="2117707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81" tIns="35991" rIns="71981" bIns="35991" rtlCol="0" anchor="t">
            <a:prstTxWarp prst="textNoShape">
              <a:avLst/>
            </a:prstTxWarp>
            <a:noAutofit/>
          </a:bodyPr>
          <a:lstStyle/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INSIGHTS</a:t>
            </a:r>
          </a:p>
          <a:p>
            <a:pPr marL="154513" indent="-154513" defTabSz="457051">
              <a:spcBef>
                <a:spcPts val="800"/>
              </a:spcBef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ONBOT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AB3375F-7729-9A45-B1A5-C769CEF6E65C}"/>
              </a:ext>
            </a:extLst>
          </p:cNvPr>
          <p:cNvSpPr txBox="1"/>
          <p:nvPr/>
        </p:nvSpPr>
        <p:spPr>
          <a:xfrm>
            <a:off x="4579487" y="888015"/>
            <a:ext cx="18581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Productivity tools for agile delivery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74C6BD9-E7C9-8C43-BBEA-7EABE5490B0A}"/>
              </a:ext>
            </a:extLst>
          </p:cNvPr>
          <p:cNvSpPr txBox="1"/>
          <p:nvPr/>
        </p:nvSpPr>
        <p:spPr>
          <a:xfrm>
            <a:off x="9851527" y="1348259"/>
            <a:ext cx="1501936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333" b="1" i="1" dirty="0">
                <a:solidFill>
                  <a:srgbClr val="000000"/>
                </a:solidFill>
                <a:latin typeface="Arial" panose="020B0604020202020204"/>
              </a:rPr>
              <a:t>Cloud-native microservices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6971819-FE58-DB49-A8D1-9746064BC0A8}"/>
              </a:ext>
            </a:extLst>
          </p:cNvPr>
          <p:cNvSpPr/>
          <p:nvPr/>
        </p:nvSpPr>
        <p:spPr bwMode="auto">
          <a:xfrm flipH="1">
            <a:off x="9846989" y="3263747"/>
            <a:ext cx="1986028" cy="306908"/>
          </a:xfrm>
          <a:prstGeom prst="rect">
            <a:avLst/>
          </a:prstGeom>
          <a:solidFill>
            <a:srgbClr val="0332A0"/>
          </a:solidFill>
          <a:ln>
            <a:noFill/>
            <a:headEnd/>
            <a:tailEnd/>
          </a:ln>
          <a:effec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71981" tIns="35991" rIns="71981" bIns="35991" rtlCol="0" anchor="ctr">
            <a:prstTxWarp prst="textNoShape">
              <a:avLst/>
            </a:prstTxWarp>
            <a:noAutofit/>
          </a:bodyPr>
          <a:lstStyle/>
          <a:p>
            <a:pPr algn="ctr" defTabSz="457051">
              <a:lnSpc>
                <a:spcPct val="150000"/>
              </a:lnSpc>
              <a:defRPr/>
            </a:pPr>
            <a:r>
              <a:rPr lang="en-US" sz="1400" b="1" dirty="0">
                <a:solidFill>
                  <a:srgbClr val="FFFFFF"/>
                </a:solidFill>
                <a:latin typeface="Arial" panose="020B0604020202020204"/>
                <a:ea typeface="ＭＳ Ｐゴシック" pitchFamily="-106" charset="-128"/>
                <a:cs typeface="Arial"/>
              </a:rPr>
              <a:t>Smart APM</a:t>
            </a:r>
          </a:p>
        </p:txBody>
      </p:sp>
      <p:sp>
        <p:nvSpPr>
          <p:cNvPr id="93" name="object 14"/>
          <p:cNvSpPr txBox="1"/>
          <p:nvPr/>
        </p:nvSpPr>
        <p:spPr>
          <a:xfrm>
            <a:off x="3133723" y="4854624"/>
            <a:ext cx="2953456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End-to-end Integration Platform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711" y="4263288"/>
            <a:ext cx="734031" cy="429480"/>
          </a:xfrm>
          <a:prstGeom prst="rect">
            <a:avLst/>
          </a:prstGeom>
        </p:spPr>
      </p:pic>
      <p:sp>
        <p:nvSpPr>
          <p:cNvPr id="95" name="object 18"/>
          <p:cNvSpPr/>
          <p:nvPr/>
        </p:nvSpPr>
        <p:spPr>
          <a:xfrm>
            <a:off x="350366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6" name="object 30"/>
          <p:cNvSpPr/>
          <p:nvPr/>
        </p:nvSpPr>
        <p:spPr>
          <a:xfrm>
            <a:off x="3397574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7" name="object 31"/>
          <p:cNvSpPr/>
          <p:nvPr/>
        </p:nvSpPr>
        <p:spPr>
          <a:xfrm>
            <a:off x="6249518" y="4767329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3" r="21622"/>
          <a:stretch/>
        </p:blipFill>
        <p:spPr>
          <a:xfrm>
            <a:off x="7407811" y="4280609"/>
            <a:ext cx="466544" cy="436459"/>
          </a:xfrm>
          <a:prstGeom prst="rect">
            <a:avLst/>
          </a:prstGeom>
        </p:spPr>
      </p:pic>
      <p:pic>
        <p:nvPicPr>
          <p:cNvPr id="99" name="Picture 12" descr="Macys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987" y="4365061"/>
            <a:ext cx="941060" cy="24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object 14"/>
          <p:cNvSpPr txBox="1"/>
          <p:nvPr/>
        </p:nvSpPr>
        <p:spPr>
          <a:xfrm>
            <a:off x="152402" y="4854624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Backstage DC 2.0 Implementation</a:t>
            </a:r>
          </a:p>
        </p:txBody>
      </p:sp>
      <p:sp>
        <p:nvSpPr>
          <p:cNvPr id="101" name="object 14"/>
          <p:cNvSpPr txBox="1"/>
          <p:nvPr/>
        </p:nvSpPr>
        <p:spPr>
          <a:xfrm>
            <a:off x="6294982" y="4854624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Sales Modernization</a:t>
            </a:r>
          </a:p>
        </p:txBody>
      </p:sp>
      <p:sp>
        <p:nvSpPr>
          <p:cNvPr id="102" name="object 18"/>
          <p:cNvSpPr/>
          <p:nvPr/>
        </p:nvSpPr>
        <p:spPr>
          <a:xfrm>
            <a:off x="378246" y="576158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object 30"/>
          <p:cNvSpPr/>
          <p:nvPr/>
        </p:nvSpPr>
        <p:spPr>
          <a:xfrm>
            <a:off x="3341784" y="576158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4" name="object 31"/>
          <p:cNvSpPr/>
          <p:nvPr/>
        </p:nvSpPr>
        <p:spPr>
          <a:xfrm>
            <a:off x="9148114" y="4779333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5" name="object 14"/>
          <p:cNvSpPr txBox="1"/>
          <p:nvPr/>
        </p:nvSpPr>
        <p:spPr>
          <a:xfrm>
            <a:off x="3318873" y="5847746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End-to-end DevOps Impl.</a:t>
            </a:r>
          </a:p>
        </p:txBody>
      </p:sp>
      <p:sp>
        <p:nvSpPr>
          <p:cNvPr id="106" name="object 14"/>
          <p:cNvSpPr txBox="1"/>
          <p:nvPr/>
        </p:nvSpPr>
        <p:spPr>
          <a:xfrm>
            <a:off x="152402" y="5847746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DevOps Automation for COTS</a:t>
            </a:r>
          </a:p>
        </p:txBody>
      </p:sp>
      <p:sp>
        <p:nvSpPr>
          <p:cNvPr id="107" name="object 14"/>
          <p:cNvSpPr txBox="1"/>
          <p:nvPr/>
        </p:nvSpPr>
        <p:spPr>
          <a:xfrm>
            <a:off x="9165698" y="4865499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Unified BUILD &amp; RUN model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86" y="5327916"/>
            <a:ext cx="1126084" cy="31689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378" y="4241064"/>
            <a:ext cx="961189" cy="46625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 rotWithShape="1">
          <a:blip r:embed="rId7"/>
          <a:srcRect l="23778" r="20820" b="24693"/>
          <a:stretch/>
        </p:blipFill>
        <p:spPr>
          <a:xfrm>
            <a:off x="1434324" y="5363281"/>
            <a:ext cx="450752" cy="350568"/>
          </a:xfrm>
          <a:prstGeom prst="rect">
            <a:avLst/>
          </a:prstGeom>
        </p:spPr>
      </p:pic>
      <p:sp>
        <p:nvSpPr>
          <p:cNvPr id="112" name="object 32"/>
          <p:cNvSpPr/>
          <p:nvPr/>
        </p:nvSpPr>
        <p:spPr>
          <a:xfrm>
            <a:off x="6370930" y="575730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3" name="object 33"/>
          <p:cNvSpPr/>
          <p:nvPr/>
        </p:nvSpPr>
        <p:spPr>
          <a:xfrm>
            <a:off x="9322502" y="5757300"/>
            <a:ext cx="2632481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175">
            <a:solidFill>
              <a:schemeClr val="bg1">
                <a:lumMod val="85000"/>
              </a:schemeClr>
            </a:solidFill>
            <a:prstDash val="dash"/>
          </a:ln>
        </p:spPr>
        <p:txBody>
          <a:bodyPr wrap="square" lIns="0" tIns="0" rIns="0" bIns="0" rtlCol="0"/>
          <a:lstStyle/>
          <a:p>
            <a:pPr defTabSz="1219140">
              <a:defRPr/>
            </a:pPr>
            <a:endParaRPr sz="24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4" name="object 14"/>
          <p:cNvSpPr txBox="1"/>
          <p:nvPr/>
        </p:nvSpPr>
        <p:spPr>
          <a:xfrm>
            <a:off x="6145085" y="5799231"/>
            <a:ext cx="303631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App Stability Assessments </a:t>
            </a:r>
          </a:p>
        </p:txBody>
      </p:sp>
      <p:sp>
        <p:nvSpPr>
          <p:cNvPr id="115" name="object 14"/>
          <p:cNvSpPr txBox="1"/>
          <p:nvPr/>
        </p:nvSpPr>
        <p:spPr>
          <a:xfrm>
            <a:off x="9267270" y="5840074"/>
            <a:ext cx="2740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1219140">
              <a:tabLst>
                <a:tab pos="2503468" algn="l"/>
              </a:tabLst>
              <a:defRPr/>
            </a:pPr>
            <a:r>
              <a:rPr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 </a:t>
            </a:r>
            <a:r>
              <a:rPr lang="en-US" sz="1200" b="1" spc="-7" dirty="0">
                <a:solidFill>
                  <a:srgbClr val="000000"/>
                </a:solidFill>
                <a:latin typeface="Arial" panose="020B0604020202020204"/>
                <a:cs typeface="Arial"/>
              </a:rPr>
              <a:t>Agile Coaching-as-a-service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00" y="5287073"/>
            <a:ext cx="841859" cy="35773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370" y="5206424"/>
            <a:ext cx="734031" cy="429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19025" y="3773893"/>
            <a:ext cx="993608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85">
              <a:defRPr/>
            </a:pPr>
            <a:r>
              <a:rPr lang="en-US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We are the </a:t>
            </a:r>
            <a:r>
              <a:rPr lang="en-US" sz="1333" dirty="0">
                <a:solidFill>
                  <a:srgbClr val="00B140"/>
                </a:solidFill>
                <a:latin typeface="Arial" panose="020B0604020202020204"/>
              </a:rPr>
              <a:t>‘</a:t>
            </a:r>
            <a:r>
              <a:rPr lang="en-US" sz="1333" b="1" dirty="0">
                <a:solidFill>
                  <a:srgbClr val="00B140"/>
                </a:solidFill>
                <a:latin typeface="Arial" panose="020B0604020202020204"/>
              </a:rPr>
              <a:t>Partner of Choice</a:t>
            </a:r>
            <a:r>
              <a:rPr lang="en-US" sz="1333" dirty="0">
                <a:solidFill>
                  <a:srgbClr val="00B140"/>
                </a:solidFill>
                <a:latin typeface="Arial" panose="020B0604020202020204"/>
              </a:rPr>
              <a:t> </a:t>
            </a:r>
            <a:r>
              <a:rPr lang="en-US" sz="1333" b="1" dirty="0">
                <a:solidFill>
                  <a:srgbClr val="00B140"/>
                </a:solidFill>
                <a:latin typeface="Arial" panose="020B0604020202020204"/>
              </a:rPr>
              <a:t>for Engineering Transformation’ </a:t>
            </a:r>
            <a:r>
              <a:rPr lang="en-US" sz="1333" dirty="0">
                <a:solidFill>
                  <a:srgbClr val="000000">
                    <a:lumMod val="65000"/>
                    <a:lumOff val="35000"/>
                  </a:srgbClr>
                </a:solidFill>
                <a:latin typeface="Arial" panose="020B0604020202020204"/>
              </a:rPr>
              <a:t>for major industry leaders across business segments</a:t>
            </a:r>
          </a:p>
        </p:txBody>
      </p:sp>
    </p:spTree>
    <p:extLst>
      <p:ext uri="{BB962C8B-B14F-4D97-AF65-F5344CB8AC3E}">
        <p14:creationId xmlns:p14="http://schemas.microsoft.com/office/powerpoint/2010/main" val="2469174404"/>
      </p:ext>
    </p:extLst>
  </p:cSld>
  <p:clrMapOvr>
    <a:masterClrMapping/>
  </p:clrMapOvr>
</p:sld>
</file>

<file path=ppt/theme/theme1.xml><?xml version="1.0" encoding="utf-8"?>
<a:theme xmlns:a="http://schemas.openxmlformats.org/drawingml/2006/main" name="Cognizant">
  <a:themeElements>
    <a:clrScheme name="Cognizant 180722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33B4"/>
      </a:accent1>
      <a:accent2>
        <a:srgbClr val="00195A"/>
      </a:accent2>
      <a:accent3>
        <a:srgbClr val="3871FF"/>
      </a:accent3>
      <a:accent4>
        <a:srgbClr val="7BA0FF"/>
      </a:accent4>
      <a:accent5>
        <a:srgbClr val="BDCFFF"/>
      </a:accent5>
      <a:accent6>
        <a:srgbClr val="00B140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FEB6863-95DF-4174-BDAE-0C67A64AF232}" vid="{C160C555-C30F-4E80-84FF-D8518884C1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711</Words>
  <Application>Microsoft Macintosh PowerPoint</Application>
  <PresentationFormat>Widescreen</PresentationFormat>
  <Paragraphs>237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Courier New</vt:lpstr>
      <vt:lpstr>Helvetica Neue Medium</vt:lpstr>
      <vt:lpstr>Cognizant</vt:lpstr>
      <vt:lpstr>Modernize the Digital Enterprise: Our POV on the Futuristic Tech Platform</vt:lpstr>
      <vt:lpstr>Modernize the Digital Enterprise: Application Modernization Approach</vt:lpstr>
      <vt:lpstr>Modernize the Digital Enterprise: Our POV on Cloud Migration/Cloud Native Transformation</vt:lpstr>
      <vt:lpstr>Transform Operating Model: First step is to define Products and Platforms</vt:lpstr>
      <vt:lpstr>Transform Operating Model: Shift to a Product Operating Model</vt:lpstr>
      <vt:lpstr>We can accelerate your Digital Transformation Journey with our assets and engineering transformation expertise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Modernize the Digital Enterprise: Our POV on the Futuristic Tech Platform</dc:title>
  <dc:creator>Manchanda, Kartik (Cognizant)</dc:creator>
  <cp:lastModifiedBy>Patel, Parth (Cognizant)</cp:lastModifiedBy>
  <cp:revision>1</cp:revision>
  <dcterms:created xsi:type="dcterms:W3CDTF">2020-09-09T19:11:28Z</dcterms:created>
  <dcterms:modified xsi:type="dcterms:W3CDTF">2021-02-02T18:40:52Z</dcterms:modified>
</cp:coreProperties>
</file>